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latin typeface="Arial"/>
                <a:ea typeface="Arial"/>
                <a:cs typeface="Arial"/>
                <a:sym typeface="Arial"/>
              </a:rPr>
              <a:t> common goals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_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TWO_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_COLUMN_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_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TITLE_AND_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_ONLY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20" Type="http://schemas.openxmlformats.org/officeDocument/2006/relationships/image" Target="../media/image14.png"/><Relationship Id="rId11" Type="http://schemas.openxmlformats.org/officeDocument/2006/relationships/hyperlink" Target="https://www.flickr.com/photos/pollyalida/2255162589" TargetMode="External"/><Relationship Id="rId10" Type="http://schemas.openxmlformats.org/officeDocument/2006/relationships/hyperlink" Target="https://xkcd.com/1037" TargetMode="External"/><Relationship Id="rId13" Type="http://schemas.openxmlformats.org/officeDocument/2006/relationships/hyperlink" Target="https://environmentaldatainitiative.org/events/summer-2018-fellowship-program/" TargetMode="External"/><Relationship Id="rId12" Type="http://schemas.openxmlformats.org/officeDocument/2006/relationships/hyperlink" Target="https://lternet.edu/site-image-galleries/?site_id=1924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lternet.edu/site-image-galleries/?site_id=1894" TargetMode="External"/><Relationship Id="rId4" Type="http://schemas.openxmlformats.org/officeDocument/2006/relationships/hyperlink" Target="http://www.xkcd.com/1826/" TargetMode="External"/><Relationship Id="rId9" Type="http://schemas.openxmlformats.org/officeDocument/2006/relationships/hyperlink" Target="https://lternet.edu/site-image-galleries/?site_id=1894" TargetMode="External"/><Relationship Id="rId15" Type="http://schemas.openxmlformats.org/officeDocument/2006/relationships/hyperlink" Target="https://www.smithsonianmag.com/innovation/scientists-prove-that-telepathic-communication-is-within-reach-180952868/" TargetMode="External"/><Relationship Id="rId14" Type="http://schemas.openxmlformats.org/officeDocument/2006/relationships/hyperlink" Target="https://xkcd.com/1513" TargetMode="External"/><Relationship Id="rId17" Type="http://schemas.openxmlformats.org/officeDocument/2006/relationships/hyperlink" Target="https://www.zazzle.com/i_cant_read_your_mind_trucker_hat-148139824027281385" TargetMode="External"/><Relationship Id="rId16" Type="http://schemas.openxmlformats.org/officeDocument/2006/relationships/hyperlink" Target="https://xkcd.com/1513" TargetMode="External"/><Relationship Id="rId5" Type="http://schemas.openxmlformats.org/officeDocument/2006/relationships/hyperlink" Target="https://lternet.edu/site-image-galleries/?site_id=1928" TargetMode="External"/><Relationship Id="rId19" Type="http://schemas.openxmlformats.org/officeDocument/2006/relationships/hyperlink" Target="https://xkcd.com/829" TargetMode="External"/><Relationship Id="rId6" Type="http://schemas.openxmlformats.org/officeDocument/2006/relationships/hyperlink" Target="https://xkcd.com/683/" TargetMode="External"/><Relationship Id="rId18" Type="http://schemas.openxmlformats.org/officeDocument/2006/relationships/hyperlink" Target="https://xkcd.com/1016" TargetMode="External"/><Relationship Id="rId7" Type="http://schemas.openxmlformats.org/officeDocument/2006/relationships/hyperlink" Target="https://lternet.edu/site-image-galleries/?site_id=1928" TargetMode="External"/><Relationship Id="rId8" Type="http://schemas.openxmlformats.org/officeDocument/2006/relationships/hyperlink" Target="https://xkcd.com/1263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4;p13"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6225" y="150125"/>
            <a:ext cx="7077076" cy="4705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5;p13"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24" y="3069525"/>
            <a:ext cx="1923902" cy="178595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328750" y="4855474"/>
            <a:ext cx="2753401" cy="3183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H. J. Andrews Forest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-14075" y="4855474"/>
            <a:ext cx="2753400" cy="3183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https://xkcd.com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t/>
            </a:r>
            <a:endParaRPr b="0" i="0" sz="26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699" y="445025"/>
            <a:ext cx="8520602" cy="3416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CLEAN</a:t>
            </a:r>
            <a:endParaRPr/>
          </a:p>
        </p:txBody>
      </p:sp>
      <p:pic>
        <p:nvPicPr>
          <p:cNvPr descr="Google Shape;116;p21" id="128" name="Google Shape;12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51" y="2497750"/>
            <a:ext cx="2991451" cy="26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t/>
            </a:r>
            <a:endParaRPr b="0" i="0" sz="26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23;p22" id="135" name="Google Shape;1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894"/>
            <a:ext cx="9144000" cy="513261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>
            <a:off x="7827074" y="4803299"/>
            <a:ext cx="1248601" cy="3183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https://flickr.com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9;p23" id="141" name="Google Shape;1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75" y="2402950"/>
            <a:ext cx="4414350" cy="3311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30;p23" id="142" name="Google Shape;14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149" y="214526"/>
            <a:ext cx="7725376" cy="2467400"/>
          </a:xfrm>
          <a:prstGeom prst="rect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oogle Shape;131;p23" id="143" name="Google Shape;14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40650" y="2396451"/>
            <a:ext cx="2891976" cy="2415201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3600000" dist="295275">
              <a:srgbClr val="990000">
                <a:alpha val="49803"/>
              </a:srgbClr>
            </a:outerShdw>
          </a:effectLst>
        </p:spPr>
      </p:pic>
      <p:sp>
        <p:nvSpPr>
          <p:cNvPr id="144" name="Google Shape;144;p24"/>
          <p:cNvSpPr txBox="1"/>
          <p:nvPr/>
        </p:nvSpPr>
        <p:spPr>
          <a:xfrm rot="5400000">
            <a:off x="3910002" y="4143677"/>
            <a:ext cx="1539001" cy="318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Palmer Antarctic LTER</a:t>
            </a:r>
            <a:endParaRPr/>
          </a:p>
        </p:txBody>
      </p:sp>
      <p:sp>
        <p:nvSpPr>
          <p:cNvPr id="145" name="Google Shape;145;p24"/>
          <p:cNvSpPr txBox="1"/>
          <p:nvPr/>
        </p:nvSpPr>
        <p:spPr>
          <a:xfrm rot="5400000">
            <a:off x="7582352" y="1289028"/>
            <a:ext cx="1848001" cy="318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http://portal.edirepository.org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t/>
            </a:r>
            <a:endParaRPr b="0" i="0" sz="26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699" y="445025"/>
            <a:ext cx="8520602" cy="3416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DESCRIBE</a:t>
            </a:r>
            <a:endParaRPr/>
          </a:p>
        </p:txBody>
      </p:sp>
      <p:pic>
        <p:nvPicPr>
          <p:cNvPr descr="Google Shape;140;p24" id="152" name="Google Shape;15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99" y="2929550"/>
            <a:ext cx="2925851" cy="221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t/>
            </a:r>
            <a:endParaRPr b="0" i="0" sz="26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415"/>
            <a:ext cx="9144000" cy="4643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45;p25" id="164" name="Google Shape;16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2625" y="0"/>
            <a:ext cx="6858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50;p26" id="169" name="Google Shape;16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6450" y="36374"/>
            <a:ext cx="5290650" cy="5068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1;p26" id="170" name="Google Shape;17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899" y="1867724"/>
            <a:ext cx="3382426" cy="298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/>
          <p:nvPr/>
        </p:nvSpPr>
        <p:spPr>
          <a:xfrm rot="5400000">
            <a:off x="8431477" y="4364802"/>
            <a:ext cx="1161301" cy="318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http://zazzle.com</a:t>
            </a:r>
            <a:endParaRPr/>
          </a:p>
        </p:txBody>
      </p:sp>
      <p:sp>
        <p:nvSpPr>
          <p:cNvPr id="172" name="Google Shape;172;p28"/>
          <p:cNvSpPr txBox="1"/>
          <p:nvPr/>
        </p:nvSpPr>
        <p:spPr>
          <a:xfrm>
            <a:off x="-14075" y="4855474"/>
            <a:ext cx="2753400" cy="3183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https://xkcd.com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t/>
            </a:r>
            <a:endParaRPr b="0" i="0" sz="26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311699" y="445025"/>
            <a:ext cx="8520602" cy="3416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UPLOAD</a:t>
            </a:r>
            <a:endParaRPr/>
          </a:p>
        </p:txBody>
      </p:sp>
      <p:pic>
        <p:nvPicPr>
          <p:cNvPr descr="Google Shape;160;p27" id="179" name="Google Shape;17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8263" y="2571750"/>
            <a:ext cx="2331836" cy="246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/>
        </p:nvSpPr>
        <p:spPr>
          <a:xfrm>
            <a:off x="7278750" y="2242924"/>
            <a:ext cx="1187701" cy="4241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Looks good!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59684" y="192208"/>
            <a:ext cx="8510150" cy="8610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752"/>
              <a:buFont typeface="Arial"/>
              <a:buNone/>
            </a:pPr>
            <a:r>
              <a:rPr b="0" i="0" lang="en-US" sz="4752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r>
              <a:rPr b="0" i="0" lang="en-US" sz="475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752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CITE ...</a:t>
            </a:r>
            <a:endParaRPr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98700" y="1071091"/>
            <a:ext cx="8946600" cy="3939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H. J. Andrews Forest.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https://lternet.edu/site-image-galleries/?site_id=1894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2018-07-31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Munroe, R. 2017. Birdwatching.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http://www.xkcd.com/1826/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2018-08-01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Santa Barbara Coastal LTER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https://lternet.edu/site-image-galleries/?site_id=1928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(sbclter_004.jpg, 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2018-07-31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Munroe, R. 2010. Science Montage.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https://xkcd.com/683/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2015-10-15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Santa Barbara Coastal LTER.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https://lternet.edu/site-image-galleries/?site_id=1928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(sbc.ter_002.jpg, 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2018-07-31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Munroe, R. 2013. Reassuring.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https://xkcd.com/1263/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2015-10-15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H. J. Andrews Forest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https://lternet.edu/site-image-galleries/?site_id=1894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2018-07-31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Munroe, R. 2014. Umwelt Disasters.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https://xkcd.com/1037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2015-10-15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Pollyalida, 2014. Flickr.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https://www.flickr.com/photos/pollyalida/2255162589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2018-08-01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Palmer Antarctic LTER.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https://lternet.edu/site-image-galleries/?site_id=1924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2018-07-31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Environmental Data Initiative. 2018.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https://environmentaldatainitiative.org/events/summer-2018-fellowship-program/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(summer_fellows_2018.jpg, 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2018-07-31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Munroe, R. 2015. Code Quality.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https://xkcd.com/1513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2015-10-15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Iozzio, C. 2014. Scientists Prove That Telepathic Communication Is Within Reach. Smithsonian Magazine.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5"/>
              </a:rPr>
              <a:t>https://www.smithsonianmag.com/innovation/scientists-prove-that-telepathic-communication-is-within-reach-180952868/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2018-07-31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Munroe, R. 2015. Code Quality.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6"/>
              </a:rPr>
              <a:t>https://xkcd.com/1513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2015-10-15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Anon. n. d.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7"/>
              </a:rPr>
              <a:t>https://www.zazzle.com/i_cant_read_your_mind_trucker_hat-148139824027281385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2018-07-31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Munroe, R. 2012. Valentine Dilemma.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8"/>
              </a:rPr>
              <a:t>https://xkcd.com/1016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2018-07-31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Munroe, R. 2010. Arsenic-based Life.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9"/>
              </a:rPr>
              <a:t>https://xkcd.com/829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2015-10-15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</p:txBody>
      </p:sp>
      <p:pic>
        <p:nvPicPr>
          <p:cNvPr descr="Google Shape;174;p29" id="187" name="Google Shape;187;p3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436500" y="91016"/>
            <a:ext cx="1701626" cy="116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136725" y="124474"/>
            <a:ext cx="8643401" cy="916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5112"/>
              <a:buFont typeface="Arial"/>
              <a:buNone/>
            </a:pPr>
            <a:r>
              <a:rPr b="0" i="0" lang="en-US" sz="5112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r>
              <a:rPr b="1" i="0" lang="en-US" sz="5112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DATA, TOO</a:t>
            </a:r>
            <a:endParaRPr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98700" y="1248824"/>
            <a:ext cx="8946600" cy="3939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584"/>
              <a:buFont typeface="Arial"/>
              <a:buNone/>
            </a:pPr>
            <a:r>
              <a:rPr b="0" i="0" lang="en-US" sz="15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Nilon C. 2010. Baltimore Ecosystem Study LTER - Biodiversity - Fauna - Bird Survey Species List. Environmental Data Initiative. https://doi.org/10.6073/pasta/ea265b5b6a9ec977b28308543e7b0cc6. Dataset accessed 8/02/2018.</a:t>
            </a:r>
            <a:endParaRPr sz="1500"/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585858"/>
              </a:buClr>
              <a:buSzPts val="1584"/>
              <a:buFont typeface="Arial"/>
              <a:buNone/>
            </a:pPr>
            <a:r>
              <a:rPr b="0" i="0" lang="en-US" sz="15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Buchsbaum R. 2004. Averages of the three highest counts per decade (1930 - 2000) for selected birds in Plum Island Sound. Environmental Data Initiative. https://doi.org/10.6073/pasta/5bfab70a25775e7dba7d4d5455f4b80e. Dataset accessed 8/02/2018.</a:t>
            </a:r>
            <a:endParaRPr sz="1500"/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585858"/>
              </a:buClr>
              <a:buSzPts val="1584"/>
              <a:buFont typeface="Arial"/>
              <a:buNone/>
            </a:pPr>
            <a:r>
              <a:rPr b="0" i="0" lang="en-US" sz="15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Sonnier G., P. J. Bohlen, H. M. Swain, S. L. Orzell, E. L. Bridges, E. H. Boughton. 2018. A case study of the effects of wetland restoration on the hydrology, species diversity, species composition and floristic quality of restored wetlands within a Central Florida ranchland, 2003 - ongoing.. Environmental Data Initiative.https://doi.org/10.6073/pasta/b745934d136ce9ca8de26c5063eee86a. Dataset accessed 8/07/2018.</a:t>
            </a:r>
            <a:endParaRPr sz="1500"/>
          </a:p>
        </p:txBody>
      </p:sp>
      <p:pic>
        <p:nvPicPr>
          <p:cNvPr descr="Google Shape;181;p30" id="194" name="Google Shape;19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8050" y="175"/>
            <a:ext cx="1701625" cy="11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63;p14"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799" y="0"/>
            <a:ext cx="6482403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4;p14" id="64" name="Google Shape;6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650" y="29824"/>
            <a:ext cx="1623701" cy="506895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 rot="-5400000">
            <a:off x="-1105403" y="3580427"/>
            <a:ext cx="2753401" cy="318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Santa Barbara Coastal LTER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 rot="5400000">
            <a:off x="8309802" y="4370802"/>
            <a:ext cx="1173301" cy="318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https://xkcd.com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t/>
            </a:r>
            <a:endParaRPr b="0" i="0" sz="26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8-08-07 at 8.48.47 PM.png" id="201" name="Google Shape;20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053" y="0"/>
            <a:ext cx="876189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60;p27" id="202" name="Google Shape;20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29" y="3599224"/>
            <a:ext cx="1406958" cy="14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2"/>
          <p:cNvSpPr txBox="1"/>
          <p:nvPr/>
        </p:nvSpPr>
        <p:spPr>
          <a:xfrm>
            <a:off x="412283" y="3267391"/>
            <a:ext cx="682876" cy="4241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Nice!</a:t>
            </a:r>
            <a:endParaRPr/>
          </a:p>
        </p:txBody>
      </p:sp>
      <p:pic>
        <p:nvPicPr>
          <p:cNvPr descr="Google Shape;73;p15" id="204" name="Google Shape;20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7992" y="4432062"/>
            <a:ext cx="682876" cy="67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bc-0002.jpg"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225" y="-720314"/>
            <a:ext cx="7921550" cy="5927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4294967295" type="ctrTitle"/>
          </p:nvPr>
        </p:nvSpPr>
        <p:spPr>
          <a:xfrm>
            <a:off x="311707" y="973175"/>
            <a:ext cx="8520602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316"/>
              <a:buFont typeface="Arial"/>
              <a:buNone/>
            </a:pPr>
            <a:r>
              <a:rPr b="0" i="0" lang="en-US" sz="4316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Publishing Your Data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316"/>
              <a:buFont typeface="Arial"/>
              <a:buNone/>
            </a:pPr>
            <a:r>
              <a:rPr b="0" i="0" lang="en-US" sz="4316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316"/>
              <a:buFont typeface="Arial"/>
              <a:buNone/>
            </a:pPr>
            <a:r>
              <a:rPr b="0" i="0" lang="en-US" sz="4316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Easier Than You Think</a:t>
            </a:r>
            <a:endParaRPr/>
          </a:p>
        </p:txBody>
      </p:sp>
      <p:sp>
        <p:nvSpPr>
          <p:cNvPr id="77" name="Google Shape;77;p16"/>
          <p:cNvSpPr txBox="1"/>
          <p:nvPr>
            <p:ph idx="4294967295" type="subTitle"/>
          </p:nvPr>
        </p:nvSpPr>
        <p:spPr>
          <a:xfrm>
            <a:off x="82025" y="4235575"/>
            <a:ext cx="6835500" cy="691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10"/>
              <a:buFont typeface="Arial"/>
              <a:buNone/>
            </a:pPr>
            <a:r>
              <a:rPr b="0" i="0" lang="en-US" sz="171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Margaret O’Brien, Corinna Gries, Kristin Vanderbilt, Colin Smith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10"/>
              <a:buFont typeface="Arial"/>
              <a:buNone/>
            </a:pPr>
            <a:r>
              <a:rPr b="0" i="1" lang="en-US" sz="171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https://EnvironmentalDataInitiative.org</a:t>
            </a:r>
            <a:endParaRPr/>
          </a:p>
        </p:txBody>
      </p:sp>
      <p:pic>
        <p:nvPicPr>
          <p:cNvPr descr="Google Shape;73;p15" id="78" name="Google Shape;7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9724" y="3452350"/>
            <a:ext cx="1643277" cy="1618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1437025" y="327175"/>
            <a:ext cx="4617600" cy="4617600"/>
          </a:xfrm>
          <a:prstGeom prst="ellipse">
            <a:avLst/>
          </a:prstGeom>
          <a:solidFill>
            <a:srgbClr val="FFE599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3018100" y="327175"/>
            <a:ext cx="4617601" cy="4617600"/>
          </a:xfrm>
          <a:prstGeom prst="ellipse">
            <a:avLst/>
          </a:prstGeom>
          <a:solidFill>
            <a:srgbClr val="A4C2F4">
              <a:alpha val="27058"/>
            </a:srgbClr>
          </a:solidFill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3221100" y="893050"/>
            <a:ext cx="2601601" cy="9611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goals</a:t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1437025" y="327175"/>
            <a:ext cx="4617600" cy="4617600"/>
          </a:xfrm>
          <a:prstGeom prst="ellipse">
            <a:avLst/>
          </a:prstGeom>
          <a:solidFill>
            <a:srgbClr val="FFE599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3018100" y="327175"/>
            <a:ext cx="4617601" cy="4617600"/>
          </a:xfrm>
          <a:prstGeom prst="ellipse">
            <a:avLst/>
          </a:prstGeom>
          <a:solidFill>
            <a:srgbClr val="A4C2F4">
              <a:alpha val="27058"/>
            </a:srgbClr>
          </a:solidFill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221100" y="1126500"/>
            <a:ext cx="2601601" cy="6021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05624" y="3587100"/>
            <a:ext cx="3101102" cy="861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Scientists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5866600" y="3250100"/>
            <a:ext cx="3101101" cy="15599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Data Managers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1437024" y="327175"/>
            <a:ext cx="4617601" cy="4617600"/>
          </a:xfrm>
          <a:prstGeom prst="ellipse">
            <a:avLst/>
          </a:prstGeom>
          <a:solidFill>
            <a:srgbClr val="FFE599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3018100" y="327175"/>
            <a:ext cx="4617601" cy="4617600"/>
          </a:xfrm>
          <a:prstGeom prst="ellipse">
            <a:avLst/>
          </a:prstGeom>
          <a:solidFill>
            <a:srgbClr val="A4C2F4">
              <a:alpha val="27058"/>
            </a:srgbClr>
          </a:solidFill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221100" y="893050"/>
            <a:ext cx="2601601" cy="9611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goals</a:t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1437024" y="327175"/>
            <a:ext cx="4617601" cy="4617600"/>
          </a:xfrm>
          <a:prstGeom prst="ellipse">
            <a:avLst/>
          </a:prstGeom>
          <a:solidFill>
            <a:srgbClr val="FFE599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3018100" y="327175"/>
            <a:ext cx="4617601" cy="4617600"/>
          </a:xfrm>
          <a:prstGeom prst="ellipse">
            <a:avLst/>
          </a:prstGeom>
          <a:solidFill>
            <a:srgbClr val="A4C2F4">
              <a:alpha val="27058"/>
            </a:srgbClr>
          </a:solidFill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3221100" y="1126500"/>
            <a:ext cx="2601601" cy="28373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COHERENT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ARCHIVED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CITABLE</a:t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305624" y="3587100"/>
            <a:ext cx="3101102" cy="861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Scientists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5866600" y="3250100"/>
            <a:ext cx="3101101" cy="15599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Data Managers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145672" y="255799"/>
            <a:ext cx="8276849" cy="46319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1. ORGANIZE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2. CLEAN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3. DESCRIBE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4. UPLOAD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5. CITE</a:t>
            </a:r>
            <a:endParaRPr/>
          </a:p>
        </p:txBody>
      </p:sp>
      <p:pic>
        <p:nvPicPr>
          <p:cNvPr descr="lter_logo.png" id="108" name="Google Shape;1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6733" y="3325311"/>
            <a:ext cx="2392607" cy="1599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t/>
            </a:r>
            <a:endParaRPr b="0" i="0" sz="26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699" y="445025"/>
            <a:ext cx="8520602" cy="3416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ORGANIZE</a:t>
            </a:r>
            <a:endParaRPr/>
          </a:p>
        </p:txBody>
      </p:sp>
      <p:pic>
        <p:nvPicPr>
          <p:cNvPr descr="Google Shape;103;p19" id="115" name="Google Shape;1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72424"/>
            <a:ext cx="2899751" cy="194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95;p18" id="120" name="Google Shape;1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425" y="52199"/>
            <a:ext cx="771525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 rot="5400000">
            <a:off x="7942801" y="4151127"/>
            <a:ext cx="1539002" cy="318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H. J. Andrews Forest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