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320" r:id="rId3"/>
    <p:sldId id="351" r:id="rId4"/>
    <p:sldId id="301" r:id="rId5"/>
    <p:sldId id="332" r:id="rId6"/>
    <p:sldId id="333" r:id="rId7"/>
    <p:sldId id="359" r:id="rId8"/>
    <p:sldId id="360" r:id="rId9"/>
    <p:sldId id="355" r:id="rId10"/>
    <p:sldId id="349" r:id="rId11"/>
    <p:sldId id="357" r:id="rId12"/>
    <p:sldId id="358" r:id="rId13"/>
    <p:sldId id="3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000066"/>
    <a:srgbClr val="000000"/>
    <a:srgbClr val="CC6600"/>
    <a:srgbClr val="FF8000"/>
    <a:srgbClr val="999999"/>
    <a:srgbClr val="333369"/>
    <a:srgbClr val="33335C"/>
    <a:srgbClr val="C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728" autoAdjust="0"/>
  </p:normalViewPr>
  <p:slideViewPr>
    <p:cSldViewPr>
      <p:cViewPr>
        <p:scale>
          <a:sx n="70" d="100"/>
          <a:sy n="70" d="100"/>
        </p:scale>
        <p:origin x="-204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"/>
    </p:cViewPr>
  </p:sorter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89D35F-D477-6D4F-B3AD-2BB12AFC0E6A}" type="datetimeFigureOut">
              <a:rPr lang="en-US"/>
              <a:pPr>
                <a:defRPr/>
              </a:pPr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199D80-F488-4E42-A550-FEF2B8DE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5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610E07-7B2A-E444-88AC-D39EE3657CA8}" type="datetimeFigureOut">
              <a:rPr lang="en-US"/>
              <a:pPr>
                <a:defRPr/>
              </a:pPr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C8A3A0-5ECB-1545-B089-A93E9672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6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4284" algn="l" defTabSz="4568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741139" algn="l" defTabSz="4568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3198003" algn="l" defTabSz="4568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654858" algn="l" defTabSz="4568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major commitments of an LTER site: catalog data for the long term, for archival and for uses we can’t anticipate yet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complex; multiple investigations going on simultaneously, virtually any kind of environmental data.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 management at an LTER site is most often focused on that cataloging effort, and in keeping everything well organized, and available, both internally and for the public.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most effective: data management efforts are well connected to the research itself.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brief overview of how SBC connects research to the data cataloging process, and highlight a couple of features of our IM system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fld id="{4C66663E-C9C5-094E-938B-7627DA5F05B1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example RDBMS +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showdraft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inventory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 now,  INVENTORY SYSTEM makes it much easier to keep track of the status of draft datasets.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This comes into play for the data manager in the early stages, [LEFT RED].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a scientist REVIEWING DRAFT dataset [RIGHT RED], the draft view [TOP-RIGHT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RED]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 identical to the one in the final catalog.[BOTTOM RIGHT RED]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4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RDB +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matlab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processing = somebody else can do it.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2008: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matlab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code for processing of datasets with templates. (ex: stream discharge and precipitation,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instrument data like moorings and pH). 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 reason for choosing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matlab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was that a lot of laboratory processing also uses it also, so ...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 now, we are set up to tie the dataset production process more closely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 the processing steps.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Here is that process SWIM LANE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again, and we could transfer that “GENERATE DATA PACKAGES” box to the technical staff, instead of being performed only by a data manager.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Remainder of SBC-III: focus on additional linkages to improve functionality.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RDB will help here, 2 areas: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First - we plan to homogenize the measurement descriptions within SBC project.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Includes analysis methods, precision, and dimensions. 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dataset metadata kept centrally, and in a good relational model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-&gt;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it’s much easier to monitor the content, look for patterns, and then apply constraints.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Secondly, now that we have literally hundreds of datasets, some of the search features on the website are a little overloaded.  We want to modernize some of the earlier modules that the website uses, and make it a little more flexible, and easier to maintain.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result: comprehensive descriptions of measurements, sampling and methods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better linkages within the SBC website, and also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better integration of our data with that of other research programs. this will also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let us take advantage of some new informatics tools being developed by groups like earth cube.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3 levels of integration to show –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1. 10k foot view, basically, what is visible to the public, on the website.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2. processes we use for getting the data from the lab to the catalog and the web, This would be the view of an SBC scientist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3. focus on a couple of IM sys modules, and highlight how these have made our work more efficient,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help connect data management to research efforts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several pathways leading to data from different aspects of research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 the left area called “research themes”. browse specific research topics, read some high level descriptions, link directly to data related to those topics.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 the right,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second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pathway: We have a large number of ongoing time series. , screenshot is of the map application showing all long-term stations.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Each of these measurement collections is also linked directly to the data catalog.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  <a:latin typeface="Calibri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data catalog is based on keywords The website design is modular, so sections can be enhanced individually.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plan for growth in the types of research conducted, and the data we handle.  Maintain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consistency for returning visitors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fld id="{4CD1D552-E6F9-3949-982F-3E3DC9B729DC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TIMELINE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showing the growth in our corpus of data packages (the blue line), 2003 to this year. 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almost 200 packages, more in pipeline. simple numbers  - don</a:t>
            </a:r>
            <a:r>
              <a:rPr lang="fr-FR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’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 show there are about 130 distinct types. 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About half of all packages are ongoing time series. regularly reviewed for methods and formatting changes during updates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Our time series are single multi-year products, which is more work for us, but facilitates temporal analysis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red line shows the number of downloads from the SBC data catalog. </a:t>
            </a:r>
            <a:r>
              <a:rPr lang="en-US" dirty="0" smtClean="0">
                <a:latin typeface="Calibri" charset="0"/>
              </a:rPr>
              <a:t>downloads Network add about 20% more.  (not counted up quite the same way, nor for the same time period)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growth of our holdings is clear, and in recent years, the number of downloads has increased quite rapidly.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[ Only talking</a:t>
            </a:r>
            <a:r>
              <a:rPr lang="en-US" baseline="0" dirty="0" smtClean="0">
                <a:latin typeface="Calibri" charset="0"/>
              </a:rPr>
              <a:t> about data sets here.  </a:t>
            </a:r>
            <a:r>
              <a:rPr lang="en-US" dirty="0" smtClean="0">
                <a:latin typeface="Calibri" charset="0"/>
              </a:rPr>
              <a:t>other</a:t>
            </a:r>
            <a:r>
              <a:rPr lang="en-US" baseline="0" dirty="0" smtClean="0">
                <a:latin typeface="Calibri" charset="0"/>
              </a:rPr>
              <a:t> stuff includes</a:t>
            </a:r>
          </a:p>
          <a:p>
            <a:r>
              <a:rPr lang="en-US" dirty="0" smtClean="0">
                <a:latin typeface="Calibri" charset="0"/>
              </a:rPr>
              <a:t>User accounts</a:t>
            </a:r>
            <a:r>
              <a:rPr lang="en-US" baseline="0" dirty="0" smtClean="0">
                <a:latin typeface="Calibri" charset="0"/>
              </a:rPr>
              <a:t> – about 200</a:t>
            </a: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smtClean="0">
                <a:latin typeface="Calibri" charset="0"/>
              </a:rPr>
              <a:t>1100 </a:t>
            </a:r>
            <a:r>
              <a:rPr lang="en-US" dirty="0" err="1" smtClean="0">
                <a:latin typeface="Calibri" charset="0"/>
              </a:rPr>
              <a:t>biblio</a:t>
            </a:r>
            <a:r>
              <a:rPr lang="en-US" dirty="0" smtClean="0">
                <a:latin typeface="Calibri" charset="0"/>
              </a:rPr>
              <a:t> entries (about half peer-reviewed)</a:t>
            </a:r>
          </a:p>
          <a:p>
            <a:r>
              <a:rPr lang="en-US" dirty="0" smtClean="0">
                <a:latin typeface="Calibri" charset="0"/>
              </a:rPr>
              <a:t>Multiple</a:t>
            </a:r>
            <a:r>
              <a:rPr lang="en-US" baseline="0" dirty="0" smtClean="0">
                <a:latin typeface="Calibri" charset="0"/>
              </a:rPr>
              <a:t> websites under </a:t>
            </a:r>
            <a:r>
              <a:rPr lang="en-US" baseline="0" dirty="0" err="1" smtClean="0">
                <a:latin typeface="Calibri" charset="0"/>
              </a:rPr>
              <a:t>sbc.lternet.edu</a:t>
            </a:r>
            <a:endParaRPr lang="en-US" baseline="0" dirty="0" smtClean="0">
              <a:latin typeface="Calibri" charset="0"/>
            </a:endParaRPr>
          </a:p>
          <a:p>
            <a:r>
              <a:rPr lang="en-US" baseline="0" dirty="0" smtClean="0">
                <a:latin typeface="Calibri" charset="0"/>
              </a:rPr>
              <a:t>About 1 TB on the file server, hosted by MSI</a:t>
            </a:r>
          </a:p>
          <a:p>
            <a:r>
              <a:rPr lang="en-US" dirty="0">
                <a:latin typeface="Calibri" charset="0"/>
              </a:rPr>
              <a:t>  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IM system has to keep up with that activity. What does it take to get this amount and variety of data into a catalog? 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fld id="{7987030E-101A-E742-ACB1-306037941928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“SWIM LANE”:  the participants are over here on the left.  time moves along to the right no units)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rectangles represent different processes, and they go into the lane of the participant who does those tasks.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Here: a process you are all familiar with - how research is generally conducted.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SCIENTISTS work alongside the TECHNICAL STAFF (who are usually scientists by training) to PLAN and IMPLEMENT research, then PROCESS data to produce a group of DATA FILES.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Simplified  - so that we can add in the data cataloging components: And When we add that, the process looks like this...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more lanes:, for the DATA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MANAGER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and the BOTTOM one, which is mostly HARDWARE.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Now, SCIENTISTS/STAFF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and DATA MANAGER collaborate on the planning of a data package.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Pkg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 files + metadata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 call this “DATA PACKAGE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DESIGN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”.</a:t>
            </a:r>
          </a:p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 one-size-fits-all. The process is iterative, and if the data are complex, it can sometimes take a fair amount of time.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iterative, and ideally, is started early.  Sometime it happens during PLANNING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most often, after some implementation - for instance, an instrument has been deployed and some of the data examined and the settings finalized.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 support services: FILE SERVER,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matlab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server and code repository,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we can help you plan your processing [DATA FILES].  And by being involved early, the data manager can start a record in the DATABASE, and have some possible templates in mind for later.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generate a “DATA PACKAGE”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when data files are ready, we generate a “DATA PACKAGE”,. Metadata can be complex, data manager = bridge between you (the scientists) and those requirements. The SCIENTISTS  (because you're the ones with intellectual control) REVIEW the final product before it’s CATLOGED.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DataONE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aggregates metadata, also queried by BCO-DMO.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If ongoing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maintenance plan. Often for a time series, this means –Instrument additions, –Methods changes, –Sites added/removed (or other new metadata)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Revisit "PLAN DATA PACKAGES"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Example:  recently added pH instruments to our moorings for the study of the ocean carbon cycle, designed datasets specifically for those instruments.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O2 sensors: went out during the past year. 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Integrating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that data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will take us back to the “PLAN DATA PACKAGES” step . Also affects ADCP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CTD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moorings (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ph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colocated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). 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(Back to support services. )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slightly more detailed view of the process of getting data onto the file server. On the LEFT, is all that field work, and other ways of gathering [whatever].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 the file SERVER, each research group has 2 major areas: WORKING and FINAL.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Convention: data comes in to the WORKING area, but that only data that is ready to be shared should go into the FINAL area.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Anyone with an SBC login can browse these areas and view or download data. But only the people who are responsible for processing can write there.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FINAL =  ready to be shared.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 manager: can monitor for changes.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b</a:t>
            </a:r>
            <a:r>
              <a:rPr lang="en-US" dirty="0" smtClean="0"/>
              <a:t>uild</a:t>
            </a:r>
            <a:r>
              <a:rPr lang="en-US" baseline="0" dirty="0" smtClean="0"/>
              <a:t> metadata records in the DB and push out XML to the SBC web and network catalogs.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3A43-A9E8-7D48-A626-33AB055C52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HOLDINGS</a:t>
            </a:r>
            <a:r>
              <a:rPr lang="en-US" baseline="0" dirty="0" smtClean="0">
                <a:latin typeface="Calibri" charset="0"/>
              </a:rPr>
              <a:t> + TIMELINE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 now, you have an understanding of what kinds of data we have, and how data gets into the catalog - so, what are the IM system components that we need to accomplish that?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Here again, is that  plot showing the growth of our data holdings  and usage.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Timeline with some of the major IM System milestones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color changes represent the 3 core grants in 2001, 2007 and 2013. There is a line there near the end of 2015.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Our IMS : modular, : components can be upgraded or swapped out without affecting other parts.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boat stays afloat.  Some older components re still perfectly viable and adaptable.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Next: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highlight just a few IMS components, and how these work to improve the integration we already have, and set up the goals we have for remainder of SBC III.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RELATIONAL DATABASE SYSTEM:  is central now.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ported the model from GCE, 2011 and migrated all the dataset metadata. </a:t>
            </a:r>
          </a:p>
          <a:p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tilll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then, all metadata was handled mostly manually. OK for a small corpus, but doesn't scale. 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I'll give you 3 examples of how the RGB works with other IM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syst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components.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fld id="{7987030E-101A-E742-ACB1-306037941928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having a central relational database model means that we can build more flexible views than we could before. 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 had already redesigned the data catalog code back in 2010 ...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 can use these together, we have an inventory system that can track and display draft views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8A3A0-5ECB-1545-B089-A93E9672EA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5" indent="0" algn="ctr">
              <a:buNone/>
              <a:defRPr/>
            </a:lvl2pPr>
            <a:lvl3pPr marL="913710" indent="0" algn="ctr">
              <a:buNone/>
              <a:defRPr/>
            </a:lvl3pPr>
            <a:lvl4pPr marL="1370574" indent="0" algn="ctr">
              <a:buNone/>
              <a:defRPr/>
            </a:lvl4pPr>
            <a:lvl5pPr marL="1827429" indent="0" algn="ctr">
              <a:buNone/>
              <a:defRPr/>
            </a:lvl5pPr>
            <a:lvl6pPr marL="2284284" indent="0" algn="ctr">
              <a:buNone/>
              <a:defRPr/>
            </a:lvl6pPr>
            <a:lvl7pPr marL="2741139" indent="0" algn="ctr">
              <a:buNone/>
              <a:defRPr/>
            </a:lvl7pPr>
            <a:lvl8pPr marL="3198003" indent="0" algn="ctr">
              <a:buNone/>
              <a:defRPr/>
            </a:lvl8pPr>
            <a:lvl9pPr marL="36548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3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19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56855" indent="0">
              <a:buNone/>
              <a:defRPr sz="1800"/>
            </a:lvl2pPr>
            <a:lvl3pPr marL="913710" indent="0">
              <a:buNone/>
              <a:defRPr sz="1800"/>
            </a:lvl3pPr>
            <a:lvl4pPr marL="1370574" indent="0">
              <a:buNone/>
              <a:defRPr sz="1800"/>
            </a:lvl4pPr>
            <a:lvl5pPr marL="1827429" indent="0">
              <a:buNone/>
              <a:defRPr sz="1800"/>
            </a:lvl5pPr>
            <a:lvl6pPr marL="2284284" indent="0">
              <a:buNone/>
              <a:defRPr sz="1800"/>
            </a:lvl6pPr>
            <a:lvl7pPr marL="2741139" indent="0">
              <a:buNone/>
              <a:defRPr sz="1800"/>
            </a:lvl7pPr>
            <a:lvl8pPr marL="3198003" indent="0">
              <a:buNone/>
              <a:defRPr sz="1800"/>
            </a:lvl8pPr>
            <a:lvl9pPr marL="365485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5"/>
            <a:ext cx="4040190" cy="6397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6855" indent="0">
              <a:buNone/>
              <a:defRPr sz="1800" b="1"/>
            </a:lvl2pPr>
            <a:lvl3pPr marL="913710" indent="0">
              <a:buNone/>
              <a:defRPr sz="1800" b="1"/>
            </a:lvl3pPr>
            <a:lvl4pPr marL="1370574" indent="0">
              <a:buNone/>
              <a:defRPr sz="1800" b="1"/>
            </a:lvl4pPr>
            <a:lvl5pPr marL="1827429" indent="0">
              <a:buNone/>
              <a:defRPr sz="1800" b="1"/>
            </a:lvl5pPr>
            <a:lvl6pPr marL="2284284" indent="0">
              <a:buNone/>
              <a:defRPr sz="1800" b="1"/>
            </a:lvl6pPr>
            <a:lvl7pPr marL="2741139" indent="0">
              <a:buNone/>
              <a:defRPr sz="1800" b="1"/>
            </a:lvl7pPr>
            <a:lvl8pPr marL="3198003" indent="0">
              <a:buNone/>
              <a:defRPr sz="1800" b="1"/>
            </a:lvl8pPr>
            <a:lvl9pPr marL="3654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0" y="1535115"/>
            <a:ext cx="4041780" cy="6397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6855" indent="0">
              <a:buNone/>
              <a:defRPr sz="1800" b="1"/>
            </a:lvl2pPr>
            <a:lvl3pPr marL="913710" indent="0">
              <a:buNone/>
              <a:defRPr sz="1800" b="1"/>
            </a:lvl3pPr>
            <a:lvl4pPr marL="1370574" indent="0">
              <a:buNone/>
              <a:defRPr sz="1800" b="1"/>
            </a:lvl4pPr>
            <a:lvl5pPr marL="1827429" indent="0">
              <a:buNone/>
              <a:defRPr sz="1800" b="1"/>
            </a:lvl5pPr>
            <a:lvl6pPr marL="2284284" indent="0">
              <a:buNone/>
              <a:defRPr sz="1800" b="1"/>
            </a:lvl6pPr>
            <a:lvl7pPr marL="2741139" indent="0">
              <a:buNone/>
              <a:defRPr sz="1800" b="1"/>
            </a:lvl7pPr>
            <a:lvl8pPr marL="3198003" indent="0">
              <a:buNone/>
              <a:defRPr sz="1800" b="1"/>
            </a:lvl8pPr>
            <a:lvl9pPr marL="36548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0" y="2174880"/>
            <a:ext cx="4041780" cy="3951285"/>
          </a:xfr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3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3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0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0" cy="5853113"/>
          </a:xfrm>
        </p:spPr>
        <p:txBody>
          <a:bodyPr/>
          <a:lstStyle>
            <a:lvl1pPr>
              <a:defRPr sz="3500"/>
            </a:lvl1pPr>
            <a:lvl2pPr>
              <a:defRPr sz="2600"/>
            </a:lvl2pPr>
            <a:lvl3pPr>
              <a:defRPr sz="2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0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6855" indent="0">
              <a:buNone/>
              <a:defRPr sz="900"/>
            </a:lvl2pPr>
            <a:lvl3pPr marL="913710" indent="0">
              <a:buNone/>
              <a:defRPr sz="900"/>
            </a:lvl3pPr>
            <a:lvl4pPr marL="1370574" indent="0">
              <a:buNone/>
              <a:defRPr sz="900"/>
            </a:lvl4pPr>
            <a:lvl5pPr marL="1827429" indent="0">
              <a:buNone/>
              <a:defRPr sz="900"/>
            </a:lvl5pPr>
            <a:lvl6pPr marL="2284284" indent="0">
              <a:buNone/>
              <a:defRPr sz="900"/>
            </a:lvl6pPr>
            <a:lvl7pPr marL="2741139" indent="0">
              <a:buNone/>
              <a:defRPr sz="900"/>
            </a:lvl7pPr>
            <a:lvl8pPr marL="3198003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4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4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56855" indent="0">
              <a:buNone/>
              <a:defRPr sz="2600"/>
            </a:lvl2pPr>
            <a:lvl3pPr marL="913710" indent="0">
              <a:buNone/>
              <a:defRPr sz="2600"/>
            </a:lvl3pPr>
            <a:lvl4pPr marL="1370574" indent="0">
              <a:buNone/>
              <a:defRPr sz="1800"/>
            </a:lvl4pPr>
            <a:lvl5pPr marL="1827429" indent="0">
              <a:buNone/>
              <a:defRPr sz="1800"/>
            </a:lvl5pPr>
            <a:lvl6pPr marL="2284284" indent="0">
              <a:buNone/>
              <a:defRPr sz="1800"/>
            </a:lvl6pPr>
            <a:lvl7pPr marL="2741139" indent="0">
              <a:buNone/>
              <a:defRPr sz="1800"/>
            </a:lvl7pPr>
            <a:lvl8pPr marL="3198003" indent="0">
              <a:buNone/>
              <a:defRPr sz="1800"/>
            </a:lvl8pPr>
            <a:lvl9pPr marL="3654858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41"/>
            <a:ext cx="54864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456855" indent="0">
              <a:buNone/>
              <a:defRPr sz="900"/>
            </a:lvl2pPr>
            <a:lvl3pPr marL="913710" indent="0">
              <a:buNone/>
              <a:defRPr sz="900"/>
            </a:lvl3pPr>
            <a:lvl4pPr marL="1370574" indent="0">
              <a:buNone/>
              <a:defRPr sz="900"/>
            </a:lvl4pPr>
            <a:lvl5pPr marL="1827429" indent="0">
              <a:buNone/>
              <a:defRPr sz="900"/>
            </a:lvl5pPr>
            <a:lvl6pPr marL="2284284" indent="0">
              <a:buNone/>
              <a:defRPr sz="900"/>
            </a:lvl6pPr>
            <a:lvl7pPr marL="2741139" indent="0">
              <a:buNone/>
              <a:defRPr sz="900"/>
            </a:lvl7pPr>
            <a:lvl8pPr marL="3198003" indent="0">
              <a:buNone/>
              <a:defRPr sz="900"/>
            </a:lvl8pPr>
            <a:lvl9pPr marL="36548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74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  <a:cs typeface="ＭＳ Ｐゴシック" charset="0"/>
        </a:defRPr>
      </a:lvl5pPr>
      <a:lvl6pPr marL="456855" algn="ctr" rtl="0" fontAlgn="base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</a:defRPr>
      </a:lvl6pPr>
      <a:lvl7pPr marL="913710" algn="ctr" rtl="0" fontAlgn="base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</a:defRPr>
      </a:lvl7pPr>
      <a:lvl8pPr marL="1370574" algn="ctr" rtl="0" fontAlgn="base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</a:defRPr>
      </a:lvl8pPr>
      <a:lvl9pPr marL="1827429" algn="ctr" rtl="0" fontAlgn="base">
        <a:spcBef>
          <a:spcPct val="0"/>
        </a:spcBef>
        <a:spcAft>
          <a:spcPct val="0"/>
        </a:spcAft>
        <a:defRPr sz="3500" i="1">
          <a:solidFill>
            <a:srgbClr val="333369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333369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333369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333369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69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5pPr>
      <a:lvl6pPr marL="2512711" indent="-228428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6pPr>
      <a:lvl7pPr marL="2969575" indent="-228428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7pPr>
      <a:lvl8pPr marL="3426430" indent="-228428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8pPr>
      <a:lvl9pPr marL="3883285" indent="-228428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0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4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9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4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9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3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8" algn="l" defTabSz="456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16.png"/><Relationship Id="rId10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700" y="228600"/>
            <a:ext cx="5808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</a:rPr>
              <a:t>Integrating </a:t>
            </a:r>
            <a:r>
              <a:rPr lang="en-US" sz="3200" b="1" dirty="0" smtClean="0">
                <a:solidFill>
                  <a:srgbClr val="000066"/>
                </a:solidFill>
              </a:rPr>
              <a:t>Information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</a:rPr>
              <a:t>Management with Research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817358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Margaret </a:t>
            </a:r>
            <a:r>
              <a:rPr lang="en-US" sz="2800" b="1" dirty="0" smtClean="0">
                <a:solidFill>
                  <a:schemeClr val="tx1"/>
                </a:solidFill>
              </a:rPr>
              <a:t>O’Brien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X:\internal\research\Reef\Working\Undergrads, Volunteers, and interns, oh my\intern pics\Midterm_Intern_Photos_2015\Data_Recording_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43100"/>
            <a:ext cx="2789700" cy="37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58454"/>
            <a:ext cx="6295837" cy="370424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247366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96975" y="4088368"/>
            <a:ext cx="3717925" cy="2426732"/>
            <a:chOff x="5380955" y="4229100"/>
            <a:chExt cx="3717925" cy="2426732"/>
          </a:xfrm>
        </p:grpSpPr>
        <p:pic>
          <p:nvPicPr>
            <p:cNvPr id="6" name="Picture 3" descr="pkg_mgm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955" y="4229100"/>
              <a:ext cx="3717925" cy="2109788"/>
            </a:xfrm>
            <a:prstGeom prst="rect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380955" y="6286500"/>
              <a:ext cx="113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Inventory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04800"/>
            <a:ext cx="75438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Inventory Management, Draft Views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2900" y="1192768"/>
            <a:ext cx="4343400" cy="952500"/>
          </a:xfrm>
        </p:spPr>
        <p:txBody>
          <a:bodyPr/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Data catalog </a:t>
            </a:r>
            <a:r>
              <a:rPr lang="en-US" sz="2400" dirty="0">
                <a:solidFill>
                  <a:schemeClr val="tx1"/>
                </a:solidFill>
              </a:rPr>
              <a:t>redesigned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Relational Database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28600" y="1987576"/>
            <a:ext cx="4527645" cy="2808817"/>
            <a:chOff x="457200" y="1447800"/>
            <a:chExt cx="8229600" cy="5105400"/>
          </a:xfrm>
        </p:grpSpPr>
        <p:pic>
          <p:nvPicPr>
            <p:cNvPr id="28" name="Content Placeholder 25" descr="data package design - integrated - New Page (6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8" b="9858"/>
            <a:stretch>
              <a:fillRect/>
            </a:stretch>
          </p:blipFill>
          <p:spPr bwMode="auto">
            <a:xfrm>
              <a:off x="457200" y="1447800"/>
              <a:ext cx="82296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29" name="Picture 28" descr="plan_dataset_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20" y="4082143"/>
              <a:ext cx="525780" cy="375557"/>
            </a:xfrm>
            <a:prstGeom prst="rect">
              <a:avLst/>
            </a:prstGeom>
          </p:spPr>
        </p:pic>
        <p:pic>
          <p:nvPicPr>
            <p:cNvPr id="30" name="Picture 29" descr="review_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41" y="2171700"/>
              <a:ext cx="737559" cy="494818"/>
            </a:xfrm>
            <a:prstGeom prst="rect">
              <a:avLst/>
            </a:prstGeom>
          </p:spPr>
        </p:pic>
        <p:pic>
          <p:nvPicPr>
            <p:cNvPr id="31" name="Picture 30" descr="plan_dataset1_x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3657600"/>
              <a:ext cx="571500" cy="405894"/>
            </a:xfrm>
            <a:prstGeom prst="rect">
              <a:avLst/>
            </a:prstGeom>
          </p:spPr>
        </p:pic>
        <p:pic>
          <p:nvPicPr>
            <p:cNvPr id="32" name="Picture 31" descr="generate_dataset_x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452036"/>
              <a:ext cx="697129" cy="662764"/>
            </a:xfrm>
            <a:prstGeom prst="rect">
              <a:avLst/>
            </a:prstGeom>
          </p:spPr>
        </p:pic>
        <p:pic>
          <p:nvPicPr>
            <p:cNvPr id="33" name="Picture 32" descr="plan_research_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514600"/>
              <a:ext cx="483325" cy="457200"/>
            </a:xfrm>
            <a:prstGeom prst="rect">
              <a:avLst/>
            </a:prstGeom>
          </p:spPr>
        </p:pic>
        <p:pic>
          <p:nvPicPr>
            <p:cNvPr id="34" name="Picture 33" descr="data_mgr_x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572000"/>
              <a:ext cx="457200" cy="42593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829300" y="4431268"/>
            <a:ext cx="2973582" cy="1828800"/>
            <a:chOff x="1484118" y="2286000"/>
            <a:chExt cx="2973582" cy="1828800"/>
          </a:xfrm>
        </p:grpSpPr>
        <p:pic>
          <p:nvPicPr>
            <p:cNvPr id="11" name="Picture 10" descr="showdataset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418" y="2628900"/>
              <a:ext cx="2859282" cy="1485900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484118" y="2286000"/>
              <a:ext cx="1518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Catalog </a:t>
              </a:r>
              <a:r>
                <a:rPr lang="en-US" sz="1800" dirty="0"/>
                <a:t>view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100" y="1230868"/>
            <a:ext cx="3395112" cy="2171699"/>
            <a:chOff x="5486400" y="2514600"/>
            <a:chExt cx="3395112" cy="2171699"/>
          </a:xfrm>
        </p:grpSpPr>
        <p:pic>
          <p:nvPicPr>
            <p:cNvPr id="7" name="Picture 6" descr="showdraft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2853976"/>
              <a:ext cx="3376611" cy="1832323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7658100" y="2514600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Draft view</a:t>
              </a:r>
              <a:endParaRPr lang="en-US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5871" y="2259568"/>
            <a:ext cx="3674658" cy="2286000"/>
            <a:chOff x="1020171" y="2514600"/>
            <a:chExt cx="3674658" cy="2286000"/>
          </a:xfrm>
        </p:grpSpPr>
        <p:sp>
          <p:nvSpPr>
            <p:cNvPr id="9" name="Oval 8"/>
            <p:cNvSpPr/>
            <p:nvPr/>
          </p:nvSpPr>
          <p:spPr bwMode="auto">
            <a:xfrm>
              <a:off x="1020171" y="3657600"/>
              <a:ext cx="694329" cy="914400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65000">
                    <a:srgbClr val="CD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429000" y="2514600"/>
              <a:ext cx="922929" cy="800100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65000">
                    <a:srgbClr val="CD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771900" y="4114800"/>
              <a:ext cx="922929" cy="685800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65000">
                    <a:srgbClr val="CD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4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3086101" y="1143000"/>
            <a:ext cx="5306249" cy="3291840"/>
            <a:chOff x="457200" y="1447800"/>
            <a:chExt cx="8229600" cy="5105400"/>
          </a:xfrm>
        </p:grpSpPr>
        <p:pic>
          <p:nvPicPr>
            <p:cNvPr id="29" name="Content Placeholder 25" descr="data package design - integrated - New Page (6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8" b="9858"/>
            <a:stretch>
              <a:fillRect/>
            </a:stretch>
          </p:blipFill>
          <p:spPr bwMode="auto">
            <a:xfrm>
              <a:off x="457200" y="1447800"/>
              <a:ext cx="82296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30" name="Picture 29" descr="plan_dataset_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20" y="4082143"/>
              <a:ext cx="525780" cy="375557"/>
            </a:xfrm>
            <a:prstGeom prst="rect">
              <a:avLst/>
            </a:prstGeom>
          </p:spPr>
        </p:pic>
        <p:pic>
          <p:nvPicPr>
            <p:cNvPr id="31" name="Picture 30" descr="review_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41" y="2171700"/>
              <a:ext cx="737559" cy="494818"/>
            </a:xfrm>
            <a:prstGeom prst="rect">
              <a:avLst/>
            </a:prstGeom>
          </p:spPr>
        </p:pic>
        <p:pic>
          <p:nvPicPr>
            <p:cNvPr id="32" name="Picture 31" descr="plan_dataset1_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3657600"/>
              <a:ext cx="571500" cy="405894"/>
            </a:xfrm>
            <a:prstGeom prst="rect">
              <a:avLst/>
            </a:prstGeom>
          </p:spPr>
        </p:pic>
        <p:pic>
          <p:nvPicPr>
            <p:cNvPr id="33" name="Picture 32" descr="generate_dataset_x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452036"/>
              <a:ext cx="697129" cy="662764"/>
            </a:xfrm>
            <a:prstGeom prst="rect">
              <a:avLst/>
            </a:prstGeom>
          </p:spPr>
        </p:pic>
        <p:pic>
          <p:nvPicPr>
            <p:cNvPr id="34" name="Picture 33" descr="plan_research_x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514600"/>
              <a:ext cx="483325" cy="457200"/>
            </a:xfrm>
            <a:prstGeom prst="rect">
              <a:avLst/>
            </a:prstGeom>
          </p:spPr>
        </p:pic>
        <p:pic>
          <p:nvPicPr>
            <p:cNvPr id="35" name="Picture 34" descr="data_mgr_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572000"/>
              <a:ext cx="457200" cy="42593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75438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000066"/>
                </a:solidFill>
              </a:rPr>
              <a:t>SBC Information Management System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tx1"/>
                </a:solidFill>
              </a:rPr>
              <a:t>Highlight 2</a:t>
            </a:r>
            <a:endParaRPr lang="en-US" sz="32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2230"/>
              </p:ext>
            </p:extLst>
          </p:nvPr>
        </p:nvGraphicFramePr>
        <p:xfrm>
          <a:off x="3657600" y="4457700"/>
          <a:ext cx="1600200" cy="198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Research themes,</a:t>
                      </a:r>
                      <a:r>
                        <a:rPr lang="en-US" sz="12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sites, datasets linked on the website</a:t>
                      </a:r>
                      <a:endParaRPr lang="en-US" sz="12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54680"/>
              </p:ext>
            </p:extLst>
          </p:nvPr>
        </p:nvGraphicFramePr>
        <p:xfrm>
          <a:off x="731520" y="4229100"/>
          <a:ext cx="769924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2002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2005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2009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2012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2015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91164"/>
              </p:ext>
            </p:extLst>
          </p:nvPr>
        </p:nvGraphicFramePr>
        <p:xfrm>
          <a:off x="457200" y="4457700"/>
          <a:ext cx="12573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SBC Data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30323"/>
              </p:ext>
            </p:extLst>
          </p:nvPr>
        </p:nvGraphicFramePr>
        <p:xfrm>
          <a:off x="4000500" y="4457700"/>
          <a:ext cx="914400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spc="0" dirty="0" smtClean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</a:t>
                      </a: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catalog redesigned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93830"/>
              </p:ext>
            </p:extLst>
          </p:nvPr>
        </p:nvGraphicFramePr>
        <p:xfrm>
          <a:off x="2514600" y="4457700"/>
          <a:ext cx="125730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pc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Matlab processing for data series</a:t>
                      </a:r>
                      <a:endParaRPr lang="en-US" sz="1100" b="1" u="sng" spc="0" dirty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72123"/>
              </p:ext>
            </p:extLst>
          </p:nvPr>
        </p:nvGraphicFramePr>
        <p:xfrm>
          <a:off x="1257300" y="4457700"/>
          <a:ext cx="1371600" cy="80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 usage tracking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63904"/>
              </p:ext>
            </p:extLst>
          </p:nvPr>
        </p:nvGraphicFramePr>
        <p:xfrm>
          <a:off x="5372100" y="4457700"/>
          <a:ext cx="685800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Metadata in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RDB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67119"/>
              </p:ext>
            </p:extLst>
          </p:nvPr>
        </p:nvGraphicFramePr>
        <p:xfrm>
          <a:off x="3886200" y="4457700"/>
          <a:ext cx="1257300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Relational</a:t>
                      </a:r>
                      <a:r>
                        <a:rPr lang="en-US" sz="1100" b="0" u="none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database system (RDB)  adopted</a:t>
                      </a:r>
                      <a:endParaRPr lang="en-US" sz="1100" b="0" u="none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50312"/>
              </p:ext>
            </p:extLst>
          </p:nvPr>
        </p:nvGraphicFramePr>
        <p:xfrm>
          <a:off x="6286500" y="4457700"/>
          <a:ext cx="4572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DOIs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39057"/>
              </p:ext>
            </p:extLst>
          </p:nvPr>
        </p:nvGraphicFramePr>
        <p:xfrm>
          <a:off x="5486400" y="4457700"/>
          <a:ext cx="685800" cy="201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All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</a:t>
                      </a: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atasets uploaded to new Network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60883"/>
              </p:ext>
            </p:extLst>
          </p:nvPr>
        </p:nvGraphicFramePr>
        <p:xfrm>
          <a:off x="7200900" y="4457700"/>
          <a:ext cx="1028700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Homogeneous measurement descriptions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81185"/>
              </p:ext>
            </p:extLst>
          </p:nvPr>
        </p:nvGraphicFramePr>
        <p:xfrm>
          <a:off x="6286500" y="4457700"/>
          <a:ext cx="12573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sampling activity metadata in RDB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7059168" y="41148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42900" y="1718608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RDB streamlined Matlab processing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Allows data package production by technical staff</a:t>
            </a:r>
          </a:p>
          <a:p>
            <a:endParaRPr lang="en-US" sz="2000" dirty="0"/>
          </a:p>
        </p:txBody>
      </p:sp>
      <p:sp>
        <p:nvSpPr>
          <p:cNvPr id="27" name="Curved Up Arrow 8"/>
          <p:cNvSpPr>
            <a:spLocks noChangeAspect="1" noChangeArrowheads="1"/>
          </p:cNvSpPr>
          <p:nvPr/>
        </p:nvSpPr>
        <p:spPr bwMode="auto">
          <a:xfrm rot="15891112">
            <a:off x="6804362" y="2393919"/>
            <a:ext cx="718143" cy="548640"/>
          </a:xfrm>
          <a:prstGeom prst="curvedUpArrow">
            <a:avLst>
              <a:gd name="adj1" fmla="val 25008"/>
              <a:gd name="adj2" fmla="val 49997"/>
              <a:gd name="adj3" fmla="val 25000"/>
            </a:avLst>
          </a:prstGeom>
          <a:solidFill>
            <a:srgbClr val="CD0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68" tIns="45684" rIns="91368" bIns="456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42900"/>
            <a:ext cx="75438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000066"/>
                </a:solidFill>
              </a:rPr>
              <a:t>SBC Information Management System </a:t>
            </a:r>
            <a:r>
              <a:rPr lang="en-US" dirty="0" smtClean="0">
                <a:solidFill>
                  <a:schemeClr val="tx1"/>
                </a:solidFill>
              </a:rPr>
              <a:t>Highlight 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0"/>
            <a:ext cx="8572500" cy="150114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Homogenizing measurement descriptions and sampling activities (ongoing)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Leads to sophisticated linkages and improves functionality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51113"/>
              </p:ext>
            </p:extLst>
          </p:nvPr>
        </p:nvGraphicFramePr>
        <p:xfrm>
          <a:off x="3657600" y="4000500"/>
          <a:ext cx="1600200" cy="198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Research themes,</a:t>
                      </a:r>
                      <a:r>
                        <a:rPr lang="en-US" sz="12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sites, datasets linked on the website</a:t>
                      </a:r>
                      <a:endParaRPr lang="en-US" sz="12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23494"/>
              </p:ext>
            </p:extLst>
          </p:nvPr>
        </p:nvGraphicFramePr>
        <p:xfrm>
          <a:off x="731520" y="3771900"/>
          <a:ext cx="769924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28493"/>
              </p:ext>
            </p:extLst>
          </p:nvPr>
        </p:nvGraphicFramePr>
        <p:xfrm>
          <a:off x="457200" y="4000500"/>
          <a:ext cx="12573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SBC Data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20499"/>
              </p:ext>
            </p:extLst>
          </p:nvPr>
        </p:nvGraphicFramePr>
        <p:xfrm>
          <a:off x="3886200" y="4000500"/>
          <a:ext cx="914400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spc="0" dirty="0" smtClean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</a:t>
                      </a: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catalog redesigned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54834"/>
              </p:ext>
            </p:extLst>
          </p:nvPr>
        </p:nvGraphicFramePr>
        <p:xfrm>
          <a:off x="2514600" y="4000500"/>
          <a:ext cx="12573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Matlab processing for data series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57618"/>
              </p:ext>
            </p:extLst>
          </p:nvPr>
        </p:nvGraphicFramePr>
        <p:xfrm>
          <a:off x="1257300" y="4000500"/>
          <a:ext cx="1371600" cy="80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 usage tracking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61668"/>
              </p:ext>
            </p:extLst>
          </p:nvPr>
        </p:nvGraphicFramePr>
        <p:xfrm>
          <a:off x="5372100" y="4000500"/>
          <a:ext cx="685800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Metadata in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RDB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25451"/>
              </p:ext>
            </p:extLst>
          </p:nvPr>
        </p:nvGraphicFramePr>
        <p:xfrm>
          <a:off x="3886200" y="4000500"/>
          <a:ext cx="1257300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Relational</a:t>
                      </a:r>
                      <a:r>
                        <a:rPr lang="en-US" sz="1100" b="0" u="none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database system (RDB)  adopted</a:t>
                      </a:r>
                      <a:endParaRPr lang="en-US" sz="1100" b="0" u="none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8080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40622"/>
              </p:ext>
            </p:extLst>
          </p:nvPr>
        </p:nvGraphicFramePr>
        <p:xfrm>
          <a:off x="6286500" y="4000500"/>
          <a:ext cx="4572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DOIs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90845"/>
              </p:ext>
            </p:extLst>
          </p:nvPr>
        </p:nvGraphicFramePr>
        <p:xfrm>
          <a:off x="5486400" y="4000500"/>
          <a:ext cx="685800" cy="201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All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</a:t>
                      </a: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atasets uploaded to new Network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22657"/>
              </p:ext>
            </p:extLst>
          </p:nvPr>
        </p:nvGraphicFramePr>
        <p:xfrm>
          <a:off x="7086600" y="4000500"/>
          <a:ext cx="1143000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pc="0" baseline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Homogeneous measurement descriptions</a:t>
                      </a:r>
                      <a:endParaRPr lang="en-US" sz="1100" b="1" i="0" u="sng" spc="0" dirty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82572"/>
              </p:ext>
            </p:extLst>
          </p:nvPr>
        </p:nvGraphicFramePr>
        <p:xfrm>
          <a:off x="6286500" y="4000500"/>
          <a:ext cx="12573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pc="0" baseline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Sampling activity metadata in RDB</a:t>
                      </a:r>
                      <a:endParaRPr lang="en-US" sz="1100" b="1" u="sng" spc="0" dirty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7059168" y="36576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46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" y="313717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smtClean="0">
                <a:solidFill>
                  <a:srgbClr val="000066"/>
                </a:solidFill>
                <a:cs typeface="Arial" panose="020B0604020202020204" pitchFamily="34" charset="0"/>
              </a:rPr>
              <a:t>Questions?</a:t>
            </a:r>
            <a:endParaRPr lang="en-US" altLang="en-US" sz="3200" b="1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4495800"/>
            <a:ext cx="2011680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3" y="4572000"/>
            <a:ext cx="1827477" cy="1828800"/>
          </a:xfrm>
          <a:prstGeom prst="rect">
            <a:avLst/>
          </a:prstGeom>
        </p:spPr>
      </p:pic>
      <p:pic>
        <p:nvPicPr>
          <p:cNvPr id="6" name="Picture 5" descr="IMG_68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57300"/>
            <a:ext cx="4471147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75438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Outline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45" y="1485900"/>
            <a:ext cx="56007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Data-related website features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Sites, Research, Catalog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How data get there 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Data package design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SBC Information Management System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Overview of highlights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research_cata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45" y="1485900"/>
            <a:ext cx="1828800" cy="1107541"/>
          </a:xfrm>
          <a:prstGeom prst="rect">
            <a:avLst/>
          </a:prstGeom>
        </p:spPr>
      </p:pic>
      <p:pic>
        <p:nvPicPr>
          <p:cNvPr id="6" name="Content Placeholder 3" descr="data package design - integrated - New 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9858"/>
          <a:stretch>
            <a:fillRect/>
          </a:stretch>
        </p:blipFill>
        <p:spPr bwMode="auto">
          <a:xfrm>
            <a:off x="4337845" y="3462867"/>
            <a:ext cx="2156346" cy="133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icture 7" descr="metabase_erd_cr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45" y="5017100"/>
            <a:ext cx="2462620" cy="1383700"/>
          </a:xfrm>
          <a:prstGeom prst="rect">
            <a:avLst/>
          </a:prstGeom>
        </p:spPr>
      </p:pic>
      <p:pic>
        <p:nvPicPr>
          <p:cNvPr id="9" name="Picture 8" descr="sampling_sit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81" y="2057401"/>
            <a:ext cx="1995819" cy="1257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1480345" y="29718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480345" y="48006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88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4022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66"/>
                </a:solidFill>
              </a:rPr>
              <a:t>Data-related </a:t>
            </a:r>
            <a:r>
              <a:rPr lang="en-US" sz="3200" b="1" dirty="0" smtClean="0">
                <a:solidFill>
                  <a:srgbClr val="000066"/>
                </a:solidFill>
              </a:rPr>
              <a:t>Website </a:t>
            </a:r>
            <a:r>
              <a:rPr lang="en-US" sz="3200" b="1" dirty="0">
                <a:solidFill>
                  <a:srgbClr val="000066"/>
                </a:solidFill>
              </a:rPr>
              <a:t>F</a:t>
            </a:r>
            <a:r>
              <a:rPr lang="en-US" sz="3200" b="1" dirty="0" smtClean="0">
                <a:solidFill>
                  <a:srgbClr val="000066"/>
                </a:solidFill>
              </a:rPr>
              <a:t>eatures</a:t>
            </a:r>
            <a:endParaRPr lang="en-US" sz="3200" b="1" dirty="0">
              <a:solidFill>
                <a:srgbClr val="000066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Screen shot 2015-10-08 at 1.4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83791"/>
            <a:ext cx="2276872" cy="1788108"/>
          </a:xfrm>
          <a:prstGeom prst="rect">
            <a:avLst/>
          </a:prstGeom>
          <a:ln w="19050">
            <a:solidFill>
              <a:srgbClr val="000090"/>
            </a:solidFill>
          </a:ln>
        </p:spPr>
      </p:pic>
      <p:pic>
        <p:nvPicPr>
          <p:cNvPr id="3" name="Picture 2" descr="Screen shot 2015-10-08 at 1.46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4684"/>
            <a:ext cx="2743199" cy="202011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5" name="Picture 4" descr="Screen shot 2015-10-08 at 1.52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43500"/>
            <a:ext cx="2743200" cy="138502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4" name="Picture 3" descr="Screen shot 2015-10-08 at 1.52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229100"/>
            <a:ext cx="2314065" cy="1370393"/>
          </a:xfrm>
          <a:prstGeom prst="rect">
            <a:avLst/>
          </a:prstGeom>
          <a:ln w="19050">
            <a:solidFill>
              <a:srgbClr val="000090"/>
            </a:solidFill>
          </a:ln>
        </p:spPr>
      </p:pic>
      <p:pic>
        <p:nvPicPr>
          <p:cNvPr id="9222" name="Picture 1" descr="showCollect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4686300"/>
            <a:ext cx="3514307" cy="17145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6743700" y="4000500"/>
            <a:ext cx="571500" cy="685800"/>
          </a:xfrm>
          <a:prstGeom prst="downArrow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600200" y="3657600"/>
            <a:ext cx="571500" cy="685800"/>
          </a:xfrm>
          <a:prstGeom prst="downArrow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4286250" y="5429250"/>
            <a:ext cx="571500" cy="685800"/>
          </a:xfrm>
          <a:prstGeom prst="downArrow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300" y="25451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kern="0" dirty="0">
                <a:solidFill>
                  <a:schemeClr val="tx1"/>
                </a:solidFill>
                <a:latin typeface="Arial"/>
                <a:ea typeface="ＭＳ Ｐゴシック"/>
              </a:rPr>
              <a:t>Research &amp; Sampling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i="1" kern="0" dirty="0" smtClean="0">
                <a:solidFill>
                  <a:schemeClr val="tx1"/>
                </a:solidFill>
                <a:latin typeface="Arial"/>
                <a:ea typeface="ＭＳ Ｐゴシック"/>
              </a:rPr>
              <a:t>Linked to Datasets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30" y="855794"/>
            <a:ext cx="3212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http://sbc.lternet.edu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6502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Research Index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8951" y="17554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Sampling Sites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Datasets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Data Holdings and Usage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72100"/>
            <a:ext cx="7543800" cy="1248064"/>
          </a:xfrm>
        </p:spPr>
        <p:txBody>
          <a:bodyPr/>
          <a:lstStyle/>
          <a:p>
            <a:pPr marL="342641" indent="-342641">
              <a:defRPr/>
            </a:pPr>
            <a:r>
              <a:rPr lang="en-US" dirty="0" smtClean="0">
                <a:solidFill>
                  <a:schemeClr val="tx1"/>
                </a:solidFill>
              </a:rPr>
              <a:t>190 data packages </a:t>
            </a:r>
            <a:r>
              <a:rPr lang="en-US" sz="2000" i="1" dirty="0" smtClean="0">
                <a:solidFill>
                  <a:schemeClr val="tx1"/>
                </a:solidFill>
              </a:rPr>
              <a:t>~ </a:t>
            </a:r>
            <a:r>
              <a:rPr lang="en-US" sz="2000" i="1" dirty="0">
                <a:solidFill>
                  <a:schemeClr val="tx1"/>
                </a:solidFill>
              </a:rPr>
              <a:t>50% ongoing </a:t>
            </a:r>
            <a:r>
              <a:rPr lang="en-US" sz="2000" i="1" dirty="0" smtClean="0">
                <a:solidFill>
                  <a:schemeClr val="tx1"/>
                </a:solidFill>
              </a:rPr>
              <a:t>time-series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5-10-13 at 8.1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77842"/>
            <a:ext cx="7429500" cy="3951358"/>
          </a:xfrm>
          <a:prstGeom prst="rect">
            <a:avLst/>
          </a:prstGeom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7429500" y="4799012"/>
            <a:ext cx="1143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(thru 9</a:t>
            </a:r>
            <a:r>
              <a:rPr lang="en-US" sz="900" dirty="0" smtClean="0">
                <a:solidFill>
                  <a:schemeClr val="tx1"/>
                </a:solidFill>
              </a:rPr>
              <a:t>/2015)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/>
            </a:r>
            <a:br>
              <a:rPr lang="en-US" sz="3200" b="1" dirty="0" smtClean="0">
                <a:solidFill>
                  <a:srgbClr val="000066"/>
                </a:solidFill>
              </a:rPr>
            </a:br>
            <a:r>
              <a:rPr lang="en-US" sz="3200" b="1" dirty="0">
                <a:solidFill>
                  <a:srgbClr val="000066"/>
                </a:solidFill>
              </a:rPr>
              <a:t/>
            </a:r>
            <a:br>
              <a:rPr lang="en-US" sz="3200" b="1" dirty="0">
                <a:solidFill>
                  <a:srgbClr val="000066"/>
                </a:solidFill>
              </a:rPr>
            </a:br>
            <a:r>
              <a:rPr lang="en-US" sz="3200" b="1" dirty="0" smtClean="0">
                <a:solidFill>
                  <a:srgbClr val="000066"/>
                </a:solidFill>
              </a:rPr>
              <a:t>How Data Get There</a:t>
            </a:r>
            <a:br>
              <a:rPr lang="en-US" sz="3200" b="1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Basic Research Process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2015-review-flowchart2 - New Page (1)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9858"/>
          <a:stretch>
            <a:fillRect/>
          </a:stretch>
        </p:blipFill>
        <p:spPr>
          <a:xfrm>
            <a:off x="457200" y="1444752"/>
            <a:ext cx="8229600" cy="5105400"/>
          </a:xfrm>
        </p:spPr>
      </p:pic>
      <p:pic>
        <p:nvPicPr>
          <p:cNvPr id="7" name="Picture 6" descr="plan_research_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83325" cy="457200"/>
          </a:xfrm>
          <a:prstGeom prst="rect">
            <a:avLst/>
          </a:prstGeom>
        </p:spPr>
      </p:pic>
      <p:pic>
        <p:nvPicPr>
          <p:cNvPr id="8" name="Picture 7" descr="implement_research_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57" y="2400300"/>
            <a:ext cx="64524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 descr="data package design - integrated - New Page (6)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985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5438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Data Cataloging Process</a:t>
            </a:r>
            <a:endParaRPr lang="en-US" sz="3200" b="1" dirty="0">
              <a:solidFill>
                <a:srgbClr val="000066"/>
              </a:solidFill>
            </a:endParaRPr>
          </a:p>
        </p:txBody>
      </p:sp>
      <p:pic>
        <p:nvPicPr>
          <p:cNvPr id="14" name="Picture 13" descr="plan_dataset_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4082143"/>
            <a:ext cx="525780" cy="375557"/>
          </a:xfrm>
          <a:prstGeom prst="rect">
            <a:avLst/>
          </a:prstGeom>
        </p:spPr>
      </p:pic>
      <p:pic>
        <p:nvPicPr>
          <p:cNvPr id="18" name="Picture 17" descr="review_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41" y="2171700"/>
            <a:ext cx="737559" cy="494818"/>
          </a:xfrm>
          <a:prstGeom prst="rect">
            <a:avLst/>
          </a:prstGeom>
        </p:spPr>
      </p:pic>
      <p:pic>
        <p:nvPicPr>
          <p:cNvPr id="19" name="Picture 18" descr="plan_dataset1_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57600"/>
            <a:ext cx="571500" cy="405894"/>
          </a:xfrm>
          <a:prstGeom prst="rect">
            <a:avLst/>
          </a:prstGeom>
        </p:spPr>
      </p:pic>
      <p:pic>
        <p:nvPicPr>
          <p:cNvPr id="20" name="Picture 19" descr="generate_dataset_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52036"/>
            <a:ext cx="697129" cy="662764"/>
          </a:xfrm>
          <a:prstGeom prst="rect">
            <a:avLst/>
          </a:prstGeom>
        </p:spPr>
      </p:pic>
      <p:pic>
        <p:nvPicPr>
          <p:cNvPr id="24" name="Picture 23" descr="plan_research_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83325" cy="457200"/>
          </a:xfrm>
          <a:prstGeom prst="rect">
            <a:avLst/>
          </a:prstGeom>
        </p:spPr>
      </p:pic>
      <p:pic>
        <p:nvPicPr>
          <p:cNvPr id="27" name="Picture 26" descr="data_mgr_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0"/>
            <a:ext cx="457200" cy="4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97" y="3429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SBC Information Management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Collection </a:t>
            </a:r>
            <a:r>
              <a:rPr lang="en-US" sz="3200" dirty="0">
                <a:solidFill>
                  <a:schemeClr val="tx1"/>
                </a:solidFill>
              </a:rPr>
              <a:t>to Distribution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10620"/>
            <a:ext cx="8053648" cy="48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5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0100" y="1905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SBC Information Management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Timeline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7300"/>
            <a:ext cx="8458200" cy="527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3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298374"/>
              </p:ext>
            </p:extLst>
          </p:nvPr>
        </p:nvGraphicFramePr>
        <p:xfrm>
          <a:off x="3657600" y="4000500"/>
          <a:ext cx="1600200" cy="198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Research themes,</a:t>
                      </a:r>
                      <a:r>
                        <a:rPr lang="en-US" sz="12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sites, datasets linked on the website</a:t>
                      </a:r>
                      <a:endParaRPr lang="en-US" sz="12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85900"/>
            <a:ext cx="8115300" cy="1371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Relational database (RDB) adopted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Data catalog redesigned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Inventory management with draft views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20443"/>
              </p:ext>
            </p:extLst>
          </p:nvPr>
        </p:nvGraphicFramePr>
        <p:xfrm>
          <a:off x="731520" y="3771900"/>
          <a:ext cx="7699248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  <a:gridCol w="427736"/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2002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2005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2009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2012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2015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48181"/>
              </p:ext>
            </p:extLst>
          </p:nvPr>
        </p:nvGraphicFramePr>
        <p:xfrm>
          <a:off x="457200" y="4000500"/>
          <a:ext cx="12573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SBC Data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96387"/>
              </p:ext>
            </p:extLst>
          </p:nvPr>
        </p:nvGraphicFramePr>
        <p:xfrm>
          <a:off x="4000500" y="4000500"/>
          <a:ext cx="9144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u="sng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pc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</a:t>
                      </a:r>
                      <a:r>
                        <a:rPr lang="en-US" sz="1100" b="1" u="sng" spc="0" baseline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catalog redesigned</a:t>
                      </a:r>
                      <a:endParaRPr lang="en-US" sz="1100" b="1" u="sng" spc="0" dirty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8542"/>
              </p:ext>
            </p:extLst>
          </p:nvPr>
        </p:nvGraphicFramePr>
        <p:xfrm>
          <a:off x="2514600" y="4000500"/>
          <a:ext cx="12573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Matlab processing for data series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808080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8080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7327"/>
              </p:ext>
            </p:extLst>
          </p:nvPr>
        </p:nvGraphicFramePr>
        <p:xfrm>
          <a:off x="1257300" y="4000500"/>
          <a:ext cx="1371600" cy="80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Data usage tracking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7828"/>
              </p:ext>
            </p:extLst>
          </p:nvPr>
        </p:nvGraphicFramePr>
        <p:xfrm>
          <a:off x="5372100" y="4000500"/>
          <a:ext cx="685800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Metadata in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RDB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3232"/>
              </p:ext>
            </p:extLst>
          </p:nvPr>
        </p:nvGraphicFramePr>
        <p:xfrm>
          <a:off x="3886200" y="4000500"/>
          <a:ext cx="1257300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pc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Relational</a:t>
                      </a:r>
                      <a:r>
                        <a:rPr lang="en-US" sz="1100" b="1" u="sng" spc="0" baseline="0" dirty="0" smtClean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database system (RDB)  adopted</a:t>
                      </a:r>
                      <a:endParaRPr lang="en-US" sz="1100" b="1" u="sng" spc="0" dirty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AEDE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1262"/>
              </p:ext>
            </p:extLst>
          </p:nvPr>
        </p:nvGraphicFramePr>
        <p:xfrm>
          <a:off x="6286500" y="4000500"/>
          <a:ext cx="457200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DOIs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57741"/>
              </p:ext>
            </p:extLst>
          </p:nvPr>
        </p:nvGraphicFramePr>
        <p:xfrm>
          <a:off x="5486400" y="4000500"/>
          <a:ext cx="685800" cy="201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All</a:t>
                      </a:r>
                      <a:r>
                        <a:rPr lang="en-US" sz="1100" spc="0" baseline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d</a:t>
                      </a:r>
                      <a:r>
                        <a:rPr lang="en-US" sz="1100" spc="0" dirty="0" smtClean="0">
                          <a:solidFill>
                            <a:schemeClr val="accent3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atasets uploaded to new Network catalog</a:t>
                      </a:r>
                      <a:endParaRPr lang="en-US" sz="1100" spc="0" dirty="0">
                        <a:solidFill>
                          <a:schemeClr val="accent3">
                            <a:lumMod val="8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42190"/>
              </p:ext>
            </p:extLst>
          </p:nvPr>
        </p:nvGraphicFramePr>
        <p:xfrm>
          <a:off x="7200900" y="4000500"/>
          <a:ext cx="1028700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Coherent measurement descriptions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39009"/>
              </p:ext>
            </p:extLst>
          </p:nvPr>
        </p:nvGraphicFramePr>
        <p:xfrm>
          <a:off x="6286500" y="4000500"/>
          <a:ext cx="12573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164592">
                <a:tc>
                  <a:txBody>
                    <a:bodyPr/>
                    <a:lstStyle/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0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456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rgbClr val="D9D9D9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sampling activity metadata in RDB</a:t>
                      </a:r>
                      <a:endParaRPr lang="en-US" sz="1100" spc="0" dirty="0">
                        <a:solidFill>
                          <a:srgbClr val="D9D9D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0">
                    <a:lnR w="12700" cap="flat" cmpd="sng" algn="ctr">
                      <a:solidFill>
                        <a:srgbClr val="808080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 bwMode="auto">
          <a:xfrm>
            <a:off x="7059168" y="36576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SBC Information Management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Highlight 1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1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BCLTER_slideshow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SBCLTER_slidesho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BCLTER_slidesho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SBCLTER_slideshow_template</Template>
  <TotalTime>14010</TotalTime>
  <Words>1291</Words>
  <Application>Microsoft Macintosh PowerPoint</Application>
  <PresentationFormat>On-screen Show (4:3)</PresentationFormat>
  <Paragraphs>397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SBCLTER_slideshow_template</vt:lpstr>
      <vt:lpstr>PowerPoint Presentation</vt:lpstr>
      <vt:lpstr>Outline</vt:lpstr>
      <vt:lpstr>Data-related Website Features</vt:lpstr>
      <vt:lpstr>Data Holdings and Usage</vt:lpstr>
      <vt:lpstr>  How Data Get There Basic Research Process</vt:lpstr>
      <vt:lpstr>Data Cataloging Process</vt:lpstr>
      <vt:lpstr>SBC Information Management System  Collection to Distribution</vt:lpstr>
      <vt:lpstr>SBC Information Management System  Timeline</vt:lpstr>
      <vt:lpstr>SBC Information Management System  Highlight 1</vt:lpstr>
      <vt:lpstr>Inventory Management, Draft Views</vt:lpstr>
      <vt:lpstr>SBC Information Management System  Highlight 2</vt:lpstr>
      <vt:lpstr>SBC Information Management System Highlight 3</vt:lpstr>
      <vt:lpstr>PowerPoint Presentation</vt:lpstr>
    </vt:vector>
  </TitlesOfParts>
  <Company>sbclter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 O'Brien</dc:creator>
  <cp:lastModifiedBy>Margaret O'Brien</cp:lastModifiedBy>
  <cp:revision>247</cp:revision>
  <dcterms:created xsi:type="dcterms:W3CDTF">2008-02-01T22:42:24Z</dcterms:created>
  <dcterms:modified xsi:type="dcterms:W3CDTF">2015-10-19T19:38:25Z</dcterms:modified>
</cp:coreProperties>
</file>