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20" r:id="rId2"/>
    <p:sldId id="319" r:id="rId3"/>
    <p:sldId id="391" r:id="rId4"/>
    <p:sldId id="337" r:id="rId5"/>
    <p:sldId id="333" r:id="rId6"/>
    <p:sldId id="381" r:id="rId7"/>
    <p:sldId id="380" r:id="rId8"/>
    <p:sldId id="332" r:id="rId9"/>
    <p:sldId id="331" r:id="rId10"/>
    <p:sldId id="406" r:id="rId11"/>
    <p:sldId id="389" r:id="rId12"/>
    <p:sldId id="395" r:id="rId13"/>
    <p:sldId id="396" r:id="rId14"/>
    <p:sldId id="404" r:id="rId15"/>
    <p:sldId id="387" r:id="rId16"/>
    <p:sldId id="390" r:id="rId17"/>
    <p:sldId id="397" r:id="rId18"/>
    <p:sldId id="398" r:id="rId19"/>
    <p:sldId id="403" r:id="rId20"/>
    <p:sldId id="261" r:id="rId21"/>
    <p:sldId id="339" r:id="rId22"/>
    <p:sldId id="393" r:id="rId23"/>
    <p:sldId id="401" r:id="rId24"/>
    <p:sldId id="405" r:id="rId25"/>
    <p:sldId id="376" r:id="rId26"/>
    <p:sldId id="349" r:id="rId27"/>
    <p:sldId id="350" r:id="rId28"/>
    <p:sldId id="351" r:id="rId29"/>
    <p:sldId id="341" r:id="rId30"/>
    <p:sldId id="345" r:id="rId31"/>
    <p:sldId id="346" r:id="rId32"/>
    <p:sldId id="347" r:id="rId33"/>
    <p:sldId id="408" r:id="rId34"/>
    <p:sldId id="409" r:id="rId35"/>
    <p:sldId id="400" r:id="rId36"/>
    <p:sldId id="399" r:id="rId37"/>
    <p:sldId id="410" r:id="rId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66"/>
    <a:srgbClr val="000099"/>
    <a:srgbClr val="3333FF"/>
    <a:srgbClr val="99CCFF"/>
    <a:srgbClr val="66CCFF"/>
    <a:srgbClr val="0000FF"/>
    <a:srgbClr val="008000"/>
    <a:srgbClr val="00808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81608" autoAdjust="0"/>
  </p:normalViewPr>
  <p:slideViewPr>
    <p:cSldViewPr>
      <p:cViewPr>
        <p:scale>
          <a:sx n="100" d="100"/>
          <a:sy n="100" d="100"/>
        </p:scale>
        <p:origin x="-192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5B9F759A-F1D2-42CF-BDA4-8E0574ACEA3C}" type="slidenum">
              <a:rPr lang="en-US"/>
              <a:pPr>
                <a:defRPr/>
              </a:pPr>
              <a:t>‹#›</a:t>
            </a:fld>
            <a:endParaRPr lang="en-US"/>
          </a:p>
        </p:txBody>
      </p:sp>
    </p:spTree>
    <p:extLst>
      <p:ext uri="{BB962C8B-B14F-4D97-AF65-F5344CB8AC3E}">
        <p14:creationId xmlns:p14="http://schemas.microsoft.com/office/powerpoint/2010/main" val="26912492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5612128-650F-4F8E-915C-61C21384AD2C}" type="slidenum">
              <a:rPr lang="en-US" altLang="en-US" smtClean="0"/>
              <a:pPr eaLnBrk="1" hangingPunct="1">
                <a:spcBef>
                  <a:spcPct val="0"/>
                </a:spcBef>
              </a:pPr>
              <a:t>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34720" y="4415790"/>
            <a:ext cx="5140960" cy="4183380"/>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11</a:t>
            </a:fld>
            <a:endParaRPr lang="en-US"/>
          </a:p>
        </p:txBody>
      </p:sp>
    </p:spTree>
    <p:extLst>
      <p:ext uri="{BB962C8B-B14F-4D97-AF65-F5344CB8AC3E}">
        <p14:creationId xmlns:p14="http://schemas.microsoft.com/office/powerpoint/2010/main" val="2727329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9F759A-F1D2-42CF-BDA4-8E0574ACEA3C}" type="slidenum">
              <a:rPr lang="en-US" smtClean="0"/>
              <a:pPr>
                <a:defRPr/>
              </a:pPr>
              <a:t>16</a:t>
            </a:fld>
            <a:endParaRPr lang="en-US"/>
          </a:p>
        </p:txBody>
      </p:sp>
    </p:spTree>
    <p:extLst>
      <p:ext uri="{BB962C8B-B14F-4D97-AF65-F5344CB8AC3E}">
        <p14:creationId xmlns:p14="http://schemas.microsoft.com/office/powerpoint/2010/main" val="2597362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FB8F8C-7B86-4C2A-A755-31C7725F69FB}" type="slidenum">
              <a:rPr lang="en-US" altLang="en-US" smtClean="0"/>
              <a:pPr eaLnBrk="1" hangingPunct="1">
                <a:spcBef>
                  <a:spcPct val="0"/>
                </a:spcBef>
              </a:pPr>
              <a:t>20</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spcBef>
                <a:spcPts val="1223"/>
              </a:spcBef>
            </a:pPr>
            <a:endParaRPr lang="en-US" alt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marL="174708" indent="-174708">
              <a:buFontTx/>
              <a:buChar char="•"/>
            </a:pPr>
            <a:r>
              <a:rPr lang="en-US" altLang="en-US" smtClean="0">
                <a:latin typeface="Arial" pitchFamily="34" charset="0"/>
              </a:rPr>
              <a:t>Wave disturbance from storms preferentially removes giant kelp, which affects the kelp forest community by altering the physical structure provided by the forest’s foundation species</a:t>
            </a:r>
          </a:p>
          <a:p>
            <a:pPr marL="174708" indent="-174708">
              <a:buFontTx/>
              <a:buChar char="•"/>
            </a:pPr>
            <a:r>
              <a:rPr lang="en-US" altLang="en-US" smtClean="0">
                <a:latin typeface="Arial" pitchFamily="34" charset="0"/>
              </a:rPr>
              <a:t>Disturbance from storms also acts to reduce kelp NPP, which may indirectly feed back to alter the structure of the forest community by reducing the amount of organic matter available to kelp forest consumers and decomposers</a:t>
            </a:r>
          </a:p>
          <a:p>
            <a:pPr marL="174708" indent="-174708">
              <a:buFontTx/>
              <a:buChar char="•"/>
            </a:pPr>
            <a:r>
              <a:rPr lang="en-US" altLang="en-US" smtClean="0">
                <a:latin typeface="Arial" pitchFamily="34" charset="0"/>
              </a:rPr>
              <a:t>Decreases in kelp NPP also reduce the amount of kelp available for export to adjacent ecosystems (e.g. beaches) that rely on kelp subsidies. </a:t>
            </a:r>
          </a:p>
          <a:p>
            <a:pPr marL="174708" indent="-174708">
              <a:buFontTx/>
              <a:buChar char="•"/>
            </a:pPr>
            <a:r>
              <a:rPr lang="en-US" altLang="en-US" smtClean="0">
                <a:latin typeface="Arial" pitchFamily="34" charset="0"/>
              </a:rPr>
              <a:t>Unlike wave disturbance, fishing in giant kelp forests preferentially targets higher trophic levels and thus has the potential to exert strong top-down control on the kelp forest food web. </a:t>
            </a:r>
          </a:p>
          <a:p>
            <a:pPr marL="174708" indent="-174708">
              <a:buFontTx/>
              <a:buChar char="•"/>
            </a:pPr>
            <a:r>
              <a:rPr lang="en-US" altLang="en-US" smtClean="0">
                <a:latin typeface="Arial" pitchFamily="34" charset="0"/>
              </a:rPr>
              <a:t>All of these interactions are affected by variations in climate that alter the supply of organic and inorganic matter to kelp forests.</a:t>
            </a:r>
          </a:p>
        </p:txBody>
      </p:sp>
      <p:sp>
        <p:nvSpPr>
          <p:cNvPr id="522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C6EDBFD-3852-4A89-A164-A0BCA9357901}" type="slidenum">
              <a:rPr lang="en-US" altLang="en-US" smtClean="0"/>
              <a:pPr eaLnBrk="1" hangingPunct="1">
                <a:spcBef>
                  <a:spcPct val="0"/>
                </a:spcBef>
              </a:pPr>
              <a:t>21</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pPr marL="174708" indent="-174708">
              <a:buFontTx/>
              <a:buChar char="•"/>
            </a:pPr>
            <a:endParaRPr lang="en-US" altLang="en-US" smtClean="0">
              <a:latin typeface="Arial" pitchFamily="34" charset="0"/>
            </a:endParaRPr>
          </a:p>
        </p:txBody>
      </p:sp>
      <p:sp>
        <p:nvSpPr>
          <p:cNvPr id="5325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89A35909-FB64-42AF-B609-52E3652C7B1D}"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542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9559CB-97DB-4AF2-B08C-8F275F2A0061}" type="slidenum">
              <a:rPr lang="en-US" altLang="en-US" smtClean="0"/>
              <a:pPr eaLnBrk="1" hangingPunct="1">
                <a:spcBef>
                  <a:spcPct val="0"/>
                </a:spcBef>
              </a:pPr>
              <a:t>29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7E75399-11B1-4F98-BB1F-FD415FC68990}" type="slidenum">
              <a:rPr lang="en-US" altLang="en-US" smtClean="0"/>
              <a:pPr eaLnBrk="1" hangingPunct="1">
                <a:spcBef>
                  <a:spcPct val="0"/>
                </a:spcBef>
              </a:pPr>
              <a:t>2</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34720" y="4415790"/>
            <a:ext cx="5140960" cy="4183380"/>
          </a:xfrm>
          <a:noFill/>
        </p:spPr>
        <p:txBody>
          <a:bodyPr/>
          <a:lstStyle/>
          <a:p>
            <a:pPr marL="174708" indent="-174708" eaLnBrk="1" hangingPunct="1">
              <a:buFont typeface="Arial" panose="020B0604020202020204" pitchFamily="34" charset="0"/>
              <a:buChar char="•"/>
            </a:pPr>
            <a:r>
              <a:rPr lang="en-US" altLang="en-US" dirty="0" smtClean="0">
                <a:latin typeface="Arial" pitchFamily="34" charset="0"/>
              </a:rPr>
              <a:t>SBC was established</a:t>
            </a:r>
            <a:r>
              <a:rPr lang="en-US" altLang="en-US" baseline="0" dirty="0" smtClean="0">
                <a:latin typeface="Arial" pitchFamily="34" charset="0"/>
              </a:rPr>
              <a:t> in April 2000 </a:t>
            </a:r>
            <a:r>
              <a:rPr lang="en-US" altLang="en-US" baseline="0" dirty="0" smtClean="0">
                <a:latin typeface="Arial" pitchFamily="34" charset="0"/>
              </a:rPr>
              <a:t>at a time that NSF was interested in expanding the LTER Network to include coastal </a:t>
            </a:r>
            <a:r>
              <a:rPr lang="en-US" altLang="en-US" baseline="0" dirty="0" smtClean="0">
                <a:latin typeface="Arial" pitchFamily="34" charset="0"/>
              </a:rPr>
              <a:t>ecosystems at the land-ocean margin. </a:t>
            </a:r>
          </a:p>
          <a:p>
            <a:pPr marL="174708" indent="-174708" eaLnBrk="1" hangingPunct="1">
              <a:buFont typeface="Arial" panose="020B0604020202020204" pitchFamily="34" charset="0"/>
              <a:buChar char="•"/>
            </a:pPr>
            <a:r>
              <a:rPr lang="en-US" altLang="en-US" baseline="0" dirty="0" smtClean="0">
                <a:latin typeface="Arial" pitchFamily="34" charset="0"/>
              </a:rPr>
              <a:t>Hence </a:t>
            </a:r>
            <a:r>
              <a:rPr lang="en-US" altLang="en-US" baseline="0" dirty="0" smtClean="0">
                <a:latin typeface="Arial" pitchFamily="34" charset="0"/>
              </a:rPr>
              <a:t>the </a:t>
            </a:r>
            <a:r>
              <a:rPr lang="en-US" altLang="en-US" dirty="0" smtClean="0">
                <a:latin typeface="Arial" pitchFamily="34" charset="0"/>
              </a:rPr>
              <a:t>research focus of SBC LTER is on the role of land and ocean processes on the structure,</a:t>
            </a:r>
            <a:r>
              <a:rPr lang="en-US" altLang="en-US" baseline="0" dirty="0" smtClean="0">
                <a:latin typeface="Arial" pitchFamily="34" charset="0"/>
              </a:rPr>
              <a:t> function and dynamics of </a:t>
            </a:r>
            <a:r>
              <a:rPr lang="en-US" altLang="en-US" dirty="0" smtClean="0">
                <a:latin typeface="Arial" pitchFamily="34" charset="0"/>
              </a:rPr>
              <a:t>coastal marine ecosystems.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3EBC09C-CD7E-4B2B-9D21-154A648850BD}" type="slidenum">
              <a:rPr lang="en-US" altLang="en-US" smtClean="0"/>
              <a:pPr eaLnBrk="1" hangingPunct="1">
                <a:spcBef>
                  <a:spcPct val="0"/>
                </a:spcBef>
              </a:pPr>
              <a:t>3</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2187BB4-8F3C-4018-8EB1-D07AAC3AC81F}" type="slidenum">
              <a:rPr lang="en-US" altLang="en-US" smtClean="0"/>
              <a:pPr eaLnBrk="1" hangingPunct="1">
                <a:spcBef>
                  <a:spcPct val="0"/>
                </a:spcBef>
              </a:pPr>
              <a:t>4</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34720" y="4415790"/>
            <a:ext cx="5140960" cy="4183380"/>
          </a:xfrm>
          <a:noFill/>
        </p:spPr>
        <p:txBody>
          <a:bodyPr/>
          <a:lstStyle/>
          <a:p>
            <a:pPr marL="174708" indent="-174708">
              <a:buFont typeface="Arial" panose="020B0604020202020204" pitchFamily="34" charset="0"/>
              <a:buChar char="•"/>
            </a:pPr>
            <a:r>
              <a:rPr lang="en-US" altLang="en-US" dirty="0" smtClean="0">
                <a:latin typeface="Arial" pitchFamily="34" charset="0"/>
              </a:rPr>
              <a:t>Submarine forests of giant kelp are the focal ecosystem of SBC LTER </a:t>
            </a:r>
          </a:p>
          <a:p>
            <a:pPr marL="174708" indent="-174708">
              <a:buFont typeface="Arial" panose="020B0604020202020204" pitchFamily="34" charset="0"/>
              <a:buChar char="•"/>
            </a:pPr>
            <a:r>
              <a:rPr lang="en-US" altLang="en-US" dirty="0" smtClean="0">
                <a:latin typeface="Arial" pitchFamily="34" charset="0"/>
              </a:rPr>
              <a:t>they occur along a narrow margin of the coast, </a:t>
            </a:r>
          </a:p>
          <a:p>
            <a:pPr marL="174708" indent="-174708">
              <a:buFont typeface="Arial" panose="020B0604020202020204" pitchFamily="34" charset="0"/>
              <a:buChar char="•"/>
            </a:pPr>
            <a:r>
              <a:rPr lang="en-US" altLang="en-US" dirty="0" smtClean="0">
                <a:latin typeface="Arial" pitchFamily="34" charset="0"/>
              </a:rPr>
              <a:t>are</a:t>
            </a:r>
            <a:r>
              <a:rPr lang="en-US" altLang="en-US" baseline="0" dirty="0" smtClean="0">
                <a:latin typeface="Arial" pitchFamily="34" charset="0"/>
              </a:rPr>
              <a:t> of high ecological and economic importance </a:t>
            </a:r>
            <a:r>
              <a:rPr lang="en-US" altLang="en-US" dirty="0" smtClean="0">
                <a:latin typeface="Arial" pitchFamily="34" charset="0"/>
              </a:rPr>
              <a:t> </a:t>
            </a:r>
          </a:p>
          <a:p>
            <a:pPr marL="174708" indent="-174708">
              <a:buFont typeface="Arial" panose="020B0604020202020204" pitchFamily="34" charset="0"/>
              <a:buChar char="•"/>
            </a:pPr>
            <a:r>
              <a:rPr lang="en-US" altLang="en-US" dirty="0" smtClean="0">
                <a:latin typeface="Arial" pitchFamily="34" charset="0"/>
              </a:rPr>
              <a:t>and are influenced by natural processes and human activities occurring on land and in the sea.</a:t>
            </a:r>
          </a:p>
          <a:p>
            <a:pPr eaLnBrk="1" hangingPunct="1"/>
            <a:endParaRPr lang="en-US" alt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9968969-3B8D-4C5E-86AF-DAA63F5CD6FE}" type="slidenum">
              <a:rPr lang="en-US" altLang="en-US" smtClean="0"/>
              <a:pPr eaLnBrk="1" hangingPunct="1">
                <a:spcBef>
                  <a:spcPct val="0"/>
                </a:spcBef>
              </a:pPr>
              <a:t>5</a:t>
            </a:fld>
            <a:endParaRPr lang="en-US" altLang="en-US" smtClean="0"/>
          </a:p>
        </p:txBody>
      </p:sp>
      <p:sp>
        <p:nvSpPr>
          <p:cNvPr id="48131"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34720" y="4415790"/>
            <a:ext cx="5140960" cy="4183380"/>
          </a:xfrm>
        </p:spPr>
        <p:txBody>
          <a:bodyPr/>
          <a:lstStyle/>
          <a:p>
            <a:pPr>
              <a:defRPr/>
            </a:pPr>
            <a:r>
              <a:rPr lang="en-US" dirty="0"/>
              <a:t>Giant Kelp </a:t>
            </a:r>
            <a:r>
              <a:rPr lang="en-US" dirty="0" smtClean="0"/>
              <a:t>forests</a:t>
            </a:r>
          </a:p>
          <a:p>
            <a:pPr marL="174708" indent="-174708">
              <a:buFont typeface="Arial" pitchFamily="34" charset="0"/>
              <a:buChar char="•"/>
              <a:defRPr/>
            </a:pPr>
            <a:r>
              <a:rPr lang="en-US" dirty="0" smtClean="0"/>
              <a:t>form </a:t>
            </a:r>
            <a:r>
              <a:rPr lang="en-US" dirty="0"/>
              <a:t>the dominant community on shallow rocky reefs in temperate regions throughout the world. </a:t>
            </a:r>
          </a:p>
          <a:p>
            <a:pPr marL="174708" indent="-174708">
              <a:buFont typeface="Arial" pitchFamily="34" charset="0"/>
              <a:buChar char="•"/>
              <a:defRPr/>
            </a:pPr>
            <a:r>
              <a:rPr lang="en-US" dirty="0" smtClean="0"/>
              <a:t>Extremely </a:t>
            </a:r>
            <a:r>
              <a:rPr lang="en-US" dirty="0"/>
              <a:t>fast growth rates, high biomass turnover result in them being one of the most productive and dynamic ecosystems </a:t>
            </a:r>
            <a:r>
              <a:rPr lang="en-US" dirty="0" smtClean="0"/>
              <a:t>within</a:t>
            </a:r>
            <a:r>
              <a:rPr lang="en-US" baseline="0" dirty="0" smtClean="0"/>
              <a:t> the LTER Network and the world in general</a:t>
            </a:r>
            <a:r>
              <a:rPr lang="en-US" dirty="0" smtClean="0"/>
              <a:t>.</a:t>
            </a:r>
          </a:p>
          <a:p>
            <a:pPr marL="174708" indent="-174708">
              <a:buFont typeface="Arial" pitchFamily="34" charset="0"/>
              <a:buChar char="•"/>
              <a:defRPr/>
            </a:pPr>
            <a:r>
              <a:rPr lang="en-US" dirty="0" smtClean="0"/>
              <a:t>Provide food and shelter for a wide variety of species many of which are both ecologically and economically important</a:t>
            </a:r>
          </a:p>
          <a:p>
            <a:pPr marL="174708" indent="-174708">
              <a:buFont typeface="Arial" pitchFamily="34" charset="0"/>
              <a:buChar char="•"/>
              <a:defRPr/>
            </a:pPr>
            <a:r>
              <a:rPr lang="en-US" dirty="0" smtClean="0"/>
              <a:t>Provides a major  source of organic matter for adjacent beach and deep water ecosystems</a:t>
            </a:r>
          </a:p>
          <a:p>
            <a:pPr marL="174708" indent="-174708">
              <a:buFont typeface="Arial" pitchFamily="34" charset="0"/>
              <a:buChar char="•"/>
              <a:defRPr/>
            </a:pPr>
            <a:endParaRPr lang="en-US" dirty="0" smtClean="0"/>
          </a:p>
          <a:p>
            <a:pPr marL="174708" indent="-174708">
              <a:buFont typeface="Arial" pitchFamily="34" charset="0"/>
              <a:buChar char="•"/>
              <a:defRPr/>
            </a:pPr>
            <a:endParaRPr lang="en-US" dirty="0" smtClean="0"/>
          </a:p>
          <a:p>
            <a:pPr marL="174708" indent="-174708">
              <a:buFont typeface="Arial" pitchFamily="34" charset="0"/>
              <a:buChar char="•"/>
              <a:defRPr/>
            </a:pPr>
            <a:endParaRPr lang="en-US" dirty="0"/>
          </a:p>
          <a:p>
            <a:pPr marL="174708" indent="-174708">
              <a:buFont typeface="Arial" pitchFamily="34" charset="0"/>
              <a:buChar char="•"/>
              <a:defRPr/>
            </a:pP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529A892-5C18-4D95-A932-6627BDD2077E}" type="slidenum">
              <a:rPr lang="en-US" altLang="en-US" smtClean="0"/>
              <a:pPr eaLnBrk="1" hangingPunct="1">
                <a:spcBef>
                  <a:spcPct val="0"/>
                </a:spcBef>
              </a:pPr>
              <a:t>6</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marL="174708" indent="-174708" eaLnBrk="1" hangingPunct="1">
              <a:buFont typeface="Arial" panose="020B0604020202020204" pitchFamily="34" charset="0"/>
              <a:buChar char="•"/>
            </a:pPr>
            <a:r>
              <a:rPr lang="en-US" altLang="en-US" dirty="0" smtClean="0">
                <a:latin typeface="Arial" pitchFamily="34" charset="0"/>
              </a:rPr>
              <a:t>The overarching theme of SBC’s research and education</a:t>
            </a:r>
            <a:r>
              <a:rPr lang="en-US" altLang="en-US" baseline="0" dirty="0" smtClean="0">
                <a:latin typeface="Arial" pitchFamily="34" charset="0"/>
              </a:rPr>
              <a:t> programs is on ecosystem connectivity which occurs via the movement of water shown as the yellow arrows in this illustration.</a:t>
            </a:r>
          </a:p>
          <a:p>
            <a:pPr marL="174708" indent="-174708" eaLnBrk="1" hangingPunct="1">
              <a:buFont typeface="Arial" panose="020B0604020202020204" pitchFamily="34" charset="0"/>
              <a:buChar char="•"/>
            </a:pPr>
            <a:r>
              <a:rPr lang="en-US" altLang="en-US" baseline="0" dirty="0" smtClean="0">
                <a:latin typeface="Arial" pitchFamily="34" charset="0"/>
              </a:rPr>
              <a:t>Consequently, understanding the movement of water on land and in the ocean and of the materials that are transported by it is an integral part of SBC research.</a:t>
            </a:r>
          </a:p>
          <a:p>
            <a:pPr marL="174708" indent="-174708" eaLnBrk="1" hangingPunct="1">
              <a:buFont typeface="Arial" panose="020B0604020202020204" pitchFamily="34" charset="0"/>
              <a:buChar char="•"/>
            </a:pPr>
            <a:r>
              <a:rPr lang="en-US" altLang="en-US" dirty="0" smtClean="0">
                <a:latin typeface="Arial" pitchFamily="34" charset="0"/>
              </a:rPr>
              <a:t>Streams and rivers transport nutrients, dissolved and particulate organic matter, sediments and pollutants from land to coastal marine habitats, </a:t>
            </a:r>
          </a:p>
          <a:p>
            <a:pPr marL="174708" indent="-174708" eaLnBrk="1" hangingPunct="1">
              <a:buFont typeface="Arial" panose="020B0604020202020204" pitchFamily="34" charset="0"/>
              <a:buChar char="•"/>
            </a:pPr>
            <a:r>
              <a:rPr lang="en-US" altLang="en-US" dirty="0" smtClean="0">
                <a:latin typeface="Arial" pitchFamily="34" charset="0"/>
              </a:rPr>
              <a:t>In the ocean currents, winds, waves and tides transport dissolved nutrients, plankton, propagules and other forms of</a:t>
            </a:r>
            <a:r>
              <a:rPr lang="en-US" altLang="en-US" baseline="0" dirty="0" smtClean="0">
                <a:latin typeface="Arial" pitchFamily="34" charset="0"/>
              </a:rPr>
              <a:t> living and dead organic matter along shore, across the shelf from offshore waters to shore, and vertically in the water column from surface waters to the sea floor</a:t>
            </a:r>
            <a:r>
              <a:rPr lang="en-US" altLang="en-US" dirty="0" smtClean="0">
                <a:latin typeface="Arial" pitchFamily="34" charset="0"/>
              </a:rPr>
              <a:t>. </a:t>
            </a:r>
          </a:p>
          <a:p>
            <a:pPr marL="174708" indent="-174708" eaLnBrk="1" hangingPunct="1">
              <a:buFont typeface="Arial" panose="020B0604020202020204" pitchFamily="34" charset="0"/>
              <a:buChar char="•"/>
            </a:pPr>
            <a:r>
              <a:rPr lang="en-US" altLang="en-US" dirty="0" smtClean="0">
                <a:latin typeface="Arial" pitchFamily="34" charset="0"/>
              </a:rPr>
              <a:t>Short and long-term changes in climate that alter rainfall, winds, waves, ocean currents, and the depth of the thermocline as well as human use of terrestrial and marine resources may cause a change in the importance of land and ocean processes in exchanging materials among coastal marine ecosystems. </a:t>
            </a:r>
          </a:p>
          <a:p>
            <a:pPr marL="174708" indent="-174708" eaLnBrk="1" hangingPunct="1">
              <a:buFont typeface="Arial" panose="020B0604020202020204" pitchFamily="34" charset="0"/>
              <a:buChar char="•"/>
            </a:pPr>
            <a:r>
              <a:rPr lang="en-US" altLang="en-US" dirty="0" smtClean="0">
                <a:latin typeface="Arial" pitchFamily="34" charset="0"/>
              </a:rPr>
              <a:t>For instance</a:t>
            </a:r>
            <a:r>
              <a:rPr lang="en-US" altLang="en-US" baseline="0" dirty="0" smtClean="0">
                <a:latin typeface="Arial" pitchFamily="34" charset="0"/>
              </a:rPr>
              <a:t> El </a:t>
            </a:r>
            <a:r>
              <a:rPr lang="en-US" altLang="en-US" baseline="0" dirty="0" err="1" smtClean="0">
                <a:latin typeface="Arial" pitchFamily="34" charset="0"/>
              </a:rPr>
              <a:t>Ninos</a:t>
            </a:r>
            <a:r>
              <a:rPr lang="en-US" altLang="en-US" baseline="0" dirty="0" smtClean="0">
                <a:latin typeface="Arial" pitchFamily="34" charset="0"/>
              </a:rPr>
              <a:t> in our region are typically characterized by altered currents, low nutrients, large waves and high precipitation and runoff and the intensity and frequency of El </a:t>
            </a:r>
            <a:r>
              <a:rPr lang="en-US" altLang="en-US" baseline="0" dirty="0" err="1" smtClean="0">
                <a:latin typeface="Arial" pitchFamily="34" charset="0"/>
              </a:rPr>
              <a:t>Ninos</a:t>
            </a:r>
            <a:r>
              <a:rPr lang="en-US" altLang="en-US" baseline="0" dirty="0" smtClean="0">
                <a:latin typeface="Arial" pitchFamily="34" charset="0"/>
              </a:rPr>
              <a:t> varies with longer-term climate oscillations.</a:t>
            </a:r>
          </a:p>
          <a:p>
            <a:pPr marL="174708" indent="-174708" eaLnBrk="1" hangingPunct="1">
              <a:buFont typeface="Arial" panose="020B0604020202020204" pitchFamily="34" charset="0"/>
              <a:buChar char="•"/>
            </a:pPr>
            <a:r>
              <a:rPr lang="en-US" altLang="en-US" dirty="0" smtClean="0">
                <a:latin typeface="Arial" pitchFamily="34" charset="0"/>
              </a:rPr>
              <a:t>These types of dynamics are best captured with long-term studies.</a:t>
            </a:r>
          </a:p>
          <a:p>
            <a:pPr eaLnBrk="1" hangingPunct="1"/>
            <a:endParaRPr lang="en-US" altLang="en-US" dirty="0" smtClean="0">
              <a:latin typeface="Arial" pitchFamily="34" charset="0"/>
            </a:endParaRPr>
          </a:p>
          <a:p>
            <a:pPr eaLnBrk="1" hangingPunct="1"/>
            <a:endParaRPr lang="en-US" altLang="en-US"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4ECEE06-EB4B-4EF6-916F-FE737D291C3E}" type="slidenum">
              <a:rPr lang="en-US" altLang="en-US" smtClean="0"/>
              <a:pPr eaLnBrk="1" hangingPunct="1">
                <a:spcBef>
                  <a:spcPct val="0"/>
                </a:spcBef>
              </a:pPr>
              <a:t>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buFontTx/>
              <a:buChar char="•"/>
            </a:pPr>
            <a:r>
              <a:rPr lang="en-US" altLang="en-US" smtClean="0">
                <a:latin typeface="Arial" pitchFamily="34" charset="0"/>
              </a:rPr>
              <a:t>Located in southern California ~ 150 km north of Los Angeles.</a:t>
            </a:r>
          </a:p>
          <a:p>
            <a:pPr eaLnBrk="1" hangingPunct="1">
              <a:buFontTx/>
              <a:buChar char="•"/>
            </a:pPr>
            <a:r>
              <a:rPr lang="en-US" altLang="en-US" smtClean="0">
                <a:latin typeface="Arial" pitchFamily="34" charset="0"/>
              </a:rPr>
              <a:t>Site encompasses 10,000 km2 and is characterized by a coastline that is oriented in a east/west direction</a:t>
            </a:r>
          </a:p>
          <a:p>
            <a:pPr eaLnBrk="1" hangingPunct="1">
              <a:buFontTx/>
              <a:buChar char="•"/>
            </a:pPr>
            <a:r>
              <a:rPr lang="en-US" altLang="en-US" smtClean="0">
                <a:latin typeface="Arial" pitchFamily="34" charset="0"/>
              </a:rPr>
              <a:t>It is bounded by the Santa Ynez Coastal Range to the north, the offshore Channel Islands to the south, the Santa Clara River to the east and Pt. conception to the west</a:t>
            </a:r>
          </a:p>
          <a:p>
            <a:pPr eaLnBrk="1" hangingPunct="1">
              <a:buFontTx/>
              <a:buChar char="•"/>
            </a:pPr>
            <a:r>
              <a:rPr lang="en-US" altLang="en-US" smtClean="0">
                <a:latin typeface="Arial" pitchFamily="34" charset="0"/>
              </a:rPr>
              <a:t>Point Conception – Biogeographic boundary and the SB Channel has a rich history of oceanographic and ecological study</a:t>
            </a:r>
          </a:p>
          <a:p>
            <a:pPr eaLnBrk="1" hangingPunct="1">
              <a:buFontTx/>
              <a:buChar char="•"/>
            </a:pPr>
            <a:r>
              <a:rPr lang="en-US" altLang="en-US" smtClean="0">
                <a:latin typeface="Arial" pitchFamily="34" charset="0"/>
              </a:rPr>
              <a:t>The region has a Mediterranean climate with seasonal rainfall that is delivered in rapid bursts during a few months of the winter</a:t>
            </a:r>
          </a:p>
          <a:p>
            <a:pPr eaLnBrk="1" hangingPunct="1">
              <a:buFontTx/>
              <a:buChar char="•"/>
            </a:pPr>
            <a:r>
              <a:rPr lang="en-US" altLang="en-US" smtClean="0">
                <a:latin typeface="Arial" pitchFamily="34" charset="0"/>
              </a:rPr>
              <a:t>The coastal watersheds are characterized by small streams and estuaries </a:t>
            </a:r>
          </a:p>
          <a:p>
            <a:pPr eaLnBrk="1" hangingPunct="1">
              <a:buFontTx/>
              <a:buChar char="•"/>
            </a:pPr>
            <a:r>
              <a:rPr lang="en-US" altLang="en-US" smtClean="0">
                <a:latin typeface="Arial" pitchFamily="34" charset="0"/>
              </a:rPr>
              <a:t>While the shallow coastal zone features rocky reefs that are dominated by giant kelp forests </a:t>
            </a:r>
          </a:p>
          <a:p>
            <a:pPr eaLnBrk="1" hangingPunct="1">
              <a:buFontTx/>
              <a:buChar char="•"/>
            </a:pPr>
            <a:r>
              <a:rPr lang="en-US" altLang="en-US" smtClean="0">
                <a:latin typeface="Arial" pitchFamily="34" charset="0"/>
              </a:rPr>
              <a:t>Climatic signals such as El Nino Southern Oscillation and the Pacific Decadal Oscillation are prominent in the region and greatly influence a wide variety of ecological processes occurring on land and in the ocean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C44336F-90F8-4A69-985E-7C8F7FAAAFC3}" type="slidenum">
              <a:rPr lang="en-US" altLang="en-US" smtClean="0"/>
              <a:pPr eaLnBrk="1" hangingPunct="1">
                <a:spcBef>
                  <a:spcPct val="0"/>
                </a:spcBef>
              </a:pPr>
              <a:t>8</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a:buFontTx/>
              <a:buChar char="•"/>
            </a:pPr>
            <a:r>
              <a:rPr lang="en-US" altLang="en-US" dirty="0" smtClean="0">
                <a:latin typeface="Arial" pitchFamily="34" charset="0"/>
              </a:rPr>
              <a:t>High topographic relief is characterized by narrow shelf, offshore Channel Islands and a deep anoxic basin located in mid channel. The </a:t>
            </a:r>
            <a:r>
              <a:rPr lang="en-US" altLang="en-US" dirty="0" err="1" smtClean="0">
                <a:latin typeface="Arial" pitchFamily="34" charset="0"/>
              </a:rPr>
              <a:t>varved</a:t>
            </a:r>
            <a:r>
              <a:rPr lang="en-US" altLang="en-US" dirty="0" smtClean="0">
                <a:latin typeface="Arial" pitchFamily="34" charset="0"/>
              </a:rPr>
              <a:t> sediments in the deep anoxic basin offer one of the highest resolution data sets available of climate change over the past 100,000 years.</a:t>
            </a:r>
          </a:p>
          <a:p>
            <a:pPr>
              <a:buFontTx/>
              <a:buChar char="•"/>
            </a:pPr>
            <a:r>
              <a:rPr lang="en-US" altLang="en-US" dirty="0" smtClean="0">
                <a:latin typeface="Arial" pitchFamily="34" charset="0"/>
              </a:rPr>
              <a:t>East-west orientation of the coast contributes to the complex circulation patterns in the SB Channel that are characterized by a seasonally variable central gyre created by the intersection of the cold southward flowing California Current and the warm , northward flowing southern California Counter Current.</a:t>
            </a:r>
          </a:p>
          <a:p>
            <a:pPr>
              <a:buFontTx/>
              <a:buChar char="•"/>
            </a:pPr>
            <a:r>
              <a:rPr lang="en-US" altLang="en-US" dirty="0" smtClean="0">
                <a:latin typeface="Arial" pitchFamily="34" charset="0"/>
              </a:rPr>
              <a:t>This circulation results in a seasonally variable temperature and nutrient regime with cold relatively nutrient rich waters in the western channel and relatively warm nutrient –poor waters to the east</a:t>
            </a:r>
          </a:p>
          <a:p>
            <a:pPr>
              <a:buFontTx/>
              <a:buChar char="•"/>
            </a:pPr>
            <a:r>
              <a:rPr lang="en-US" altLang="en-US" dirty="0" smtClean="0">
                <a:latin typeface="Arial" pitchFamily="34" charset="0"/>
              </a:rPr>
              <a:t>Complex circulation and strong gradients couple with the biogeographic boundary at Pt Conception results in a relatively high diversity of species with both northern and southern affinities</a:t>
            </a:r>
          </a:p>
          <a:p>
            <a:pPr>
              <a:buFontTx/>
              <a:buChar char="•"/>
            </a:pPr>
            <a:r>
              <a:rPr lang="en-US" altLang="en-US" dirty="0" smtClean="0">
                <a:latin typeface="Arial" pitchFamily="34" charset="0"/>
              </a:rPr>
              <a:t>Network of no take reserves was recently established around the Channel Islands which have designation as a National Park and a National Marine Sanctuary. California’s</a:t>
            </a:r>
            <a:r>
              <a:rPr lang="en-US" altLang="en-US" baseline="0" dirty="0" smtClean="0">
                <a:latin typeface="Arial" pitchFamily="34" charset="0"/>
              </a:rPr>
              <a:t> </a:t>
            </a:r>
            <a:r>
              <a:rPr lang="en-US" altLang="en-US" dirty="0" smtClean="0">
                <a:latin typeface="Arial" pitchFamily="34" charset="0"/>
              </a:rPr>
              <a:t>recent MLPA added to this by establishing no take reserves along the mainland with several in the SB Channel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7066" indent="-291179" eaLnBrk="0" hangingPunct="0">
              <a:spcBef>
                <a:spcPct val="30000"/>
              </a:spcBef>
              <a:defRPr sz="1200">
                <a:solidFill>
                  <a:schemeClr val="tx1"/>
                </a:solidFill>
                <a:latin typeface="Arial" pitchFamily="34" charset="0"/>
              </a:defRPr>
            </a:lvl2pPr>
            <a:lvl3pPr marL="1164717" indent="-232943" eaLnBrk="0" hangingPunct="0">
              <a:spcBef>
                <a:spcPct val="30000"/>
              </a:spcBef>
              <a:defRPr sz="1200">
                <a:solidFill>
                  <a:schemeClr val="tx1"/>
                </a:solidFill>
                <a:latin typeface="Arial" pitchFamily="34" charset="0"/>
              </a:defRPr>
            </a:lvl3pPr>
            <a:lvl4pPr marL="1630604" indent="-232943" eaLnBrk="0" hangingPunct="0">
              <a:spcBef>
                <a:spcPct val="30000"/>
              </a:spcBef>
              <a:defRPr sz="1200">
                <a:solidFill>
                  <a:schemeClr val="tx1"/>
                </a:solidFill>
                <a:latin typeface="Arial" pitchFamily="34" charset="0"/>
              </a:defRPr>
            </a:lvl4pPr>
            <a:lvl5pPr marL="2096491" indent="-232943" eaLnBrk="0" hangingPunct="0">
              <a:spcBef>
                <a:spcPct val="30000"/>
              </a:spcBef>
              <a:defRPr sz="1200">
                <a:solidFill>
                  <a:schemeClr val="tx1"/>
                </a:solidFill>
                <a:latin typeface="Arial" pitchFamily="34" charset="0"/>
              </a:defRPr>
            </a:lvl5pPr>
            <a:lvl6pPr marL="2562377" indent="-232943" eaLnBrk="0" fontAlgn="base" hangingPunct="0">
              <a:spcBef>
                <a:spcPct val="30000"/>
              </a:spcBef>
              <a:spcAft>
                <a:spcPct val="0"/>
              </a:spcAft>
              <a:defRPr sz="1200">
                <a:solidFill>
                  <a:schemeClr val="tx1"/>
                </a:solidFill>
                <a:latin typeface="Arial" pitchFamily="34" charset="0"/>
              </a:defRPr>
            </a:lvl6pPr>
            <a:lvl7pPr marL="3028264" indent="-232943" eaLnBrk="0" fontAlgn="base" hangingPunct="0">
              <a:spcBef>
                <a:spcPct val="30000"/>
              </a:spcBef>
              <a:spcAft>
                <a:spcPct val="0"/>
              </a:spcAft>
              <a:defRPr sz="1200">
                <a:solidFill>
                  <a:schemeClr val="tx1"/>
                </a:solidFill>
                <a:latin typeface="Arial" pitchFamily="34" charset="0"/>
              </a:defRPr>
            </a:lvl7pPr>
            <a:lvl8pPr marL="3494151" indent="-232943" eaLnBrk="0" fontAlgn="base" hangingPunct="0">
              <a:spcBef>
                <a:spcPct val="30000"/>
              </a:spcBef>
              <a:spcAft>
                <a:spcPct val="0"/>
              </a:spcAft>
              <a:defRPr sz="1200">
                <a:solidFill>
                  <a:schemeClr val="tx1"/>
                </a:solidFill>
                <a:latin typeface="Arial" pitchFamily="34" charset="0"/>
              </a:defRPr>
            </a:lvl8pPr>
            <a:lvl9pPr marL="3960038" indent="-23294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DE61AA7-4D87-4E36-88F1-BA2A51F80551}" type="slidenum">
              <a:rPr lang="en-US" altLang="en-US" smtClean="0"/>
              <a:pPr eaLnBrk="1" hangingPunct="1">
                <a:spcBef>
                  <a:spcPct val="0"/>
                </a:spcBef>
              </a:pPr>
              <a:t>9</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a:buFontTx/>
              <a:buChar char="•"/>
            </a:pPr>
            <a:r>
              <a:rPr lang="en-US" altLang="en-US" dirty="0" smtClean="0">
                <a:latin typeface="Arial" pitchFamily="34" charset="0"/>
              </a:rPr>
              <a:t>The land attributes of SBC are typical of many semi-arid coastal regions in that they include a large number of watersheds that vary in size, land cover and land use. </a:t>
            </a:r>
          </a:p>
          <a:p>
            <a:pPr>
              <a:buFontTx/>
              <a:buChar char="•"/>
            </a:pPr>
            <a:r>
              <a:rPr lang="en-US" altLang="en-US" dirty="0" smtClean="0">
                <a:latin typeface="Arial" pitchFamily="34" charset="0"/>
              </a:rPr>
              <a:t>Steep slopes (1200 m change in elevation over a couple km) </a:t>
            </a:r>
          </a:p>
          <a:p>
            <a:pPr>
              <a:buFontTx/>
              <a:buChar char="•"/>
            </a:pPr>
            <a:r>
              <a:rPr lang="en-US" altLang="en-US" dirty="0" smtClean="0">
                <a:latin typeface="Arial" pitchFamily="34" charset="0"/>
              </a:rPr>
              <a:t>Seasonal winter rain result in episodic runoff</a:t>
            </a:r>
          </a:p>
          <a:p>
            <a:pPr>
              <a:buFontTx/>
              <a:buChar char="•"/>
            </a:pPr>
            <a:r>
              <a:rPr lang="en-US" altLang="en-US" dirty="0" smtClean="0">
                <a:latin typeface="Arial" pitchFamily="34" charset="0"/>
              </a:rPr>
              <a:t>Periodic fires during the dry seasons, especially during years of low rainfall</a:t>
            </a:r>
          </a:p>
          <a:p>
            <a:endParaRPr lang="en-US" altLang="en-US" dirty="0" smtClean="0">
              <a:latin typeface="Arial" pitchFamily="34" charset="0"/>
            </a:endParaRPr>
          </a:p>
          <a:p>
            <a:r>
              <a:rPr lang="en-US" altLang="en-US" dirty="0" smtClean="0">
                <a:latin typeface="Arial" pitchFamily="34" charset="0"/>
              </a:rPr>
              <a:t>All of these factors interact to affect the concentrations and rates of nutrients, organic matter, and sediments delivered to the coastal ocean </a:t>
            </a:r>
          </a:p>
          <a:p>
            <a:endParaRPr lang="en-US" altLang="en-US" b="1"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80F82-F151-4E30-A965-4E98B97BF9A7}" type="slidenum">
              <a:rPr lang="en-US"/>
              <a:pPr>
                <a:defRPr/>
              </a:pPr>
              <a:t>‹#›</a:t>
            </a:fld>
            <a:endParaRPr lang="en-US"/>
          </a:p>
        </p:txBody>
      </p:sp>
    </p:spTree>
    <p:extLst>
      <p:ext uri="{BB962C8B-B14F-4D97-AF65-F5344CB8AC3E}">
        <p14:creationId xmlns:p14="http://schemas.microsoft.com/office/powerpoint/2010/main" val="2678343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3F1827-C273-4E33-83A8-D6F14C418FB5}" type="slidenum">
              <a:rPr lang="en-US"/>
              <a:pPr>
                <a:defRPr/>
              </a:pPr>
              <a:t>‹#›</a:t>
            </a:fld>
            <a:endParaRPr lang="en-US"/>
          </a:p>
        </p:txBody>
      </p:sp>
    </p:spTree>
    <p:extLst>
      <p:ext uri="{BB962C8B-B14F-4D97-AF65-F5344CB8AC3E}">
        <p14:creationId xmlns:p14="http://schemas.microsoft.com/office/powerpoint/2010/main" val="260680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6AD67-6DBF-4897-A3E0-D221592326F4}" type="slidenum">
              <a:rPr lang="en-US"/>
              <a:pPr>
                <a:defRPr/>
              </a:pPr>
              <a:t>‹#›</a:t>
            </a:fld>
            <a:endParaRPr lang="en-US"/>
          </a:p>
        </p:txBody>
      </p:sp>
    </p:spTree>
    <p:extLst>
      <p:ext uri="{BB962C8B-B14F-4D97-AF65-F5344CB8AC3E}">
        <p14:creationId xmlns:p14="http://schemas.microsoft.com/office/powerpoint/2010/main" val="376221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35C52-8E5C-4976-B9E4-058C8ACDCC01}" type="slidenum">
              <a:rPr lang="en-US"/>
              <a:pPr>
                <a:defRPr/>
              </a:pPr>
              <a:t>‹#›</a:t>
            </a:fld>
            <a:endParaRPr lang="en-US"/>
          </a:p>
        </p:txBody>
      </p:sp>
    </p:spTree>
    <p:extLst>
      <p:ext uri="{BB962C8B-B14F-4D97-AF65-F5344CB8AC3E}">
        <p14:creationId xmlns:p14="http://schemas.microsoft.com/office/powerpoint/2010/main" val="97440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C110F1-6C3A-408D-AADB-8C6CB24FE4D8}" type="slidenum">
              <a:rPr lang="en-US"/>
              <a:pPr>
                <a:defRPr/>
              </a:pPr>
              <a:t>‹#›</a:t>
            </a:fld>
            <a:endParaRPr lang="en-US"/>
          </a:p>
        </p:txBody>
      </p:sp>
    </p:spTree>
    <p:extLst>
      <p:ext uri="{BB962C8B-B14F-4D97-AF65-F5344CB8AC3E}">
        <p14:creationId xmlns:p14="http://schemas.microsoft.com/office/powerpoint/2010/main" val="267336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6A879D-ED20-4B27-A2B0-9FBA708B0432}" type="slidenum">
              <a:rPr lang="en-US"/>
              <a:pPr>
                <a:defRPr/>
              </a:pPr>
              <a:t>‹#›</a:t>
            </a:fld>
            <a:endParaRPr lang="en-US"/>
          </a:p>
        </p:txBody>
      </p:sp>
    </p:spTree>
    <p:extLst>
      <p:ext uri="{BB962C8B-B14F-4D97-AF65-F5344CB8AC3E}">
        <p14:creationId xmlns:p14="http://schemas.microsoft.com/office/powerpoint/2010/main" val="20526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EA7A94-6458-430C-8B2E-9A7CC4DBFB93}" type="slidenum">
              <a:rPr lang="en-US"/>
              <a:pPr>
                <a:defRPr/>
              </a:pPr>
              <a:t>‹#›</a:t>
            </a:fld>
            <a:endParaRPr lang="en-US"/>
          </a:p>
        </p:txBody>
      </p:sp>
    </p:spTree>
    <p:extLst>
      <p:ext uri="{BB962C8B-B14F-4D97-AF65-F5344CB8AC3E}">
        <p14:creationId xmlns:p14="http://schemas.microsoft.com/office/powerpoint/2010/main" val="280442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DAF818-F983-4250-90E1-BC7827055751}" type="slidenum">
              <a:rPr lang="en-US"/>
              <a:pPr>
                <a:defRPr/>
              </a:pPr>
              <a:t>‹#›</a:t>
            </a:fld>
            <a:endParaRPr lang="en-US"/>
          </a:p>
        </p:txBody>
      </p:sp>
    </p:spTree>
    <p:extLst>
      <p:ext uri="{BB962C8B-B14F-4D97-AF65-F5344CB8AC3E}">
        <p14:creationId xmlns:p14="http://schemas.microsoft.com/office/powerpoint/2010/main" val="20533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CF9273-50C0-4747-A82D-608A70A71BBA}" type="slidenum">
              <a:rPr lang="en-US"/>
              <a:pPr>
                <a:defRPr/>
              </a:pPr>
              <a:t>‹#›</a:t>
            </a:fld>
            <a:endParaRPr lang="en-US"/>
          </a:p>
        </p:txBody>
      </p:sp>
    </p:spTree>
    <p:extLst>
      <p:ext uri="{BB962C8B-B14F-4D97-AF65-F5344CB8AC3E}">
        <p14:creationId xmlns:p14="http://schemas.microsoft.com/office/powerpoint/2010/main" val="232010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E3616-A15D-4753-B3FF-0ACA4232CCD6}" type="slidenum">
              <a:rPr lang="en-US"/>
              <a:pPr>
                <a:defRPr/>
              </a:pPr>
              <a:t>‹#›</a:t>
            </a:fld>
            <a:endParaRPr lang="en-US"/>
          </a:p>
        </p:txBody>
      </p:sp>
    </p:spTree>
    <p:extLst>
      <p:ext uri="{BB962C8B-B14F-4D97-AF65-F5344CB8AC3E}">
        <p14:creationId xmlns:p14="http://schemas.microsoft.com/office/powerpoint/2010/main" val="3896287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7EB91D-77BD-4D5B-AF24-E393F2BE0DA3}" type="slidenum">
              <a:rPr lang="en-US"/>
              <a:pPr>
                <a:defRPr/>
              </a:pPr>
              <a:t>‹#›</a:t>
            </a:fld>
            <a:endParaRPr lang="en-US"/>
          </a:p>
        </p:txBody>
      </p:sp>
    </p:spTree>
    <p:extLst>
      <p:ext uri="{BB962C8B-B14F-4D97-AF65-F5344CB8AC3E}">
        <p14:creationId xmlns:p14="http://schemas.microsoft.com/office/powerpoint/2010/main" val="204056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7E3B730-D43F-484E-8C67-34BA805B66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jpeg"/><Relationship Id="rId18" Type="http://schemas.microsoft.com/office/2007/relationships/hdphoto" Target="../media/hdphoto7.wdp"/><Relationship Id="rId3" Type="http://schemas.openxmlformats.org/officeDocument/2006/relationships/image" Target="../media/image1.jpeg"/><Relationship Id="rId21" Type="http://schemas.openxmlformats.org/officeDocument/2006/relationships/image" Target="../media/image11.jpeg"/><Relationship Id="rId7" Type="http://schemas.microsoft.com/office/2007/relationships/hdphoto" Target="../media/hdphoto2.wdp"/><Relationship Id="rId12" Type="http://schemas.openxmlformats.org/officeDocument/2006/relationships/image" Target="../media/image6.jpeg"/><Relationship Id="rId17" Type="http://schemas.openxmlformats.org/officeDocument/2006/relationships/image" Target="../media/image9.jpeg"/><Relationship Id="rId2" Type="http://schemas.openxmlformats.org/officeDocument/2006/relationships/notesSlide" Target="../notesSlides/notesSlide1.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7.xml"/><Relationship Id="rId6" Type="http://schemas.openxmlformats.org/officeDocument/2006/relationships/image" Target="../media/image3.jpe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8.jpeg"/><Relationship Id="rId10" Type="http://schemas.openxmlformats.org/officeDocument/2006/relationships/image" Target="../media/image5.jpeg"/><Relationship Id="rId19" Type="http://schemas.openxmlformats.org/officeDocument/2006/relationships/image" Target="../media/image10.jpeg"/><Relationship Id="rId4" Type="http://schemas.openxmlformats.org/officeDocument/2006/relationships/image" Target="../media/image2.jpeg"/><Relationship Id="rId9" Type="http://schemas.microsoft.com/office/2007/relationships/hdphoto" Target="../media/hdphoto3.wdp"/><Relationship Id="rId14" Type="http://schemas.microsoft.com/office/2007/relationships/hdphoto" Target="../media/hdphoto5.wdp"/><Relationship Id="rId22"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54.jpeg"/><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jpeg"/><Relationship Id="rId5" Type="http://schemas.microsoft.com/office/2007/relationships/hdphoto" Target="../media/hdphoto13.wdp"/><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emf"/><Relationship Id="rId3" Type="http://schemas.microsoft.com/office/2007/relationships/hdphoto" Target="../media/hdphoto14.wdp"/><Relationship Id="rId7"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66.jpeg"/><Relationship Id="rId4" Type="http://schemas.openxmlformats.org/officeDocument/2006/relationships/image" Target="../media/image65.jpeg"/></Relationships>
</file>

<file path=ppt/slides/_rels/slide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1.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2.jpeg"/><Relationship Id="rId5" Type="http://schemas.openxmlformats.org/officeDocument/2006/relationships/image" Target="../media/image71.wmf"/><Relationship Id="rId4" Type="http://schemas.openxmlformats.org/officeDocument/2006/relationships/oleObject" Target="../embeddings/oleObject2.bin"/><Relationship Id="rId9"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86.jpg"/><Relationship Id="rId5" Type="http://schemas.openxmlformats.org/officeDocument/2006/relationships/image" Target="../media/image85.jpeg"/><Relationship Id="rId4" Type="http://schemas.openxmlformats.org/officeDocument/2006/relationships/image" Target="../media/image84.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5.jpeg"/><Relationship Id="rId7" Type="http://schemas.microsoft.com/office/2007/relationships/hdphoto" Target="../media/hdphoto19.wdp"/><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0.jpeg"/></Relationships>
</file>

<file path=ppt/slides/_rels/slide24.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108.jpeg"/></Relationships>
</file>

<file path=ppt/slides/_rels/slide2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oleObject" Target="../embeddings/oleObject3.bin"/><Relationship Id="rId7" Type="http://schemas.openxmlformats.org/officeDocument/2006/relationships/image" Target="../media/image126.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wmf"/></Relationships>
</file>

<file path=ppt/slides/_rels/slide32.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33.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8.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microsoft.com/office/2007/relationships/hdphoto" Target="../media/hdphoto20.wdp"/></Relationships>
</file>

<file path=ppt/slides/_rels/slide3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notesSlide" Target="../notesSlides/notesSlide5.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image" Target="../media/image34.jpeg"/><Relationship Id="rId5" Type="http://schemas.openxmlformats.org/officeDocument/2006/relationships/oleObject" Target="../embeddings/oleObject1.bin"/><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 Id="rId1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microsoft.com/office/2007/relationships/hdphoto" Target="../media/hdphoto10.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wmf"/><Relationship Id="rId4" Type="http://schemas.openxmlformats.org/officeDocument/2006/relationships/image" Target="../media/image4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6"/>
          <p:cNvSpPr>
            <a:spLocks noChangeArrowheads="1"/>
          </p:cNvSpPr>
          <p:nvPr/>
        </p:nvSpPr>
        <p:spPr bwMode="auto">
          <a:xfrm>
            <a:off x="152400" y="152400"/>
            <a:ext cx="8839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i="1" dirty="0">
                <a:solidFill>
                  <a:srgbClr val="000066"/>
                </a:solidFill>
              </a:rPr>
              <a:t>Santa Barbara Coastal</a:t>
            </a:r>
            <a:r>
              <a:rPr lang="en-US" altLang="en-US" b="1" dirty="0">
                <a:solidFill>
                  <a:srgbClr val="000066"/>
                </a:solidFill>
              </a:rPr>
              <a:t> </a:t>
            </a:r>
            <a:br>
              <a:rPr lang="en-US" altLang="en-US" b="1" dirty="0">
                <a:solidFill>
                  <a:srgbClr val="000066"/>
                </a:solidFill>
              </a:rPr>
            </a:br>
            <a:r>
              <a:rPr lang="en-US" altLang="en-US" b="1" dirty="0">
                <a:solidFill>
                  <a:srgbClr val="000066"/>
                </a:solidFill>
              </a:rPr>
              <a:t>Long Term Ecological Research </a:t>
            </a:r>
            <a:r>
              <a:rPr lang="en-US" altLang="en-US" b="1" dirty="0" smtClean="0">
                <a:solidFill>
                  <a:srgbClr val="000066"/>
                </a:solidFill>
              </a:rPr>
              <a:t>program</a:t>
            </a:r>
            <a:endParaRPr lang="en-US" altLang="en-US" b="1" dirty="0">
              <a:solidFill>
                <a:srgbClr val="000066"/>
              </a:solidFill>
            </a:endParaRPr>
          </a:p>
        </p:txBody>
      </p:sp>
      <p:sp>
        <p:nvSpPr>
          <p:cNvPr id="2054" name="Text Box 2"/>
          <p:cNvSpPr txBox="1">
            <a:spLocks noChangeArrowheads="1"/>
          </p:cNvSpPr>
          <p:nvPr/>
        </p:nvSpPr>
        <p:spPr bwMode="auto">
          <a:xfrm>
            <a:off x="1115219" y="5943600"/>
            <a:ext cx="70866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i="1" dirty="0">
                <a:latin typeface="Trebuchet MS" pitchFamily="34" charset="0"/>
              </a:rPr>
              <a:t>Marine Science Institute</a:t>
            </a:r>
          </a:p>
          <a:p>
            <a:pPr algn="ctr" eaLnBrk="1" hangingPunct="1">
              <a:spcBef>
                <a:spcPct val="0"/>
              </a:spcBef>
              <a:buFontTx/>
              <a:buNone/>
            </a:pPr>
            <a:r>
              <a:rPr lang="en-US" altLang="en-US" sz="2000" b="1" i="1" dirty="0">
                <a:latin typeface="Trebuchet MS" pitchFamily="34" charset="0"/>
              </a:rPr>
              <a:t>University of California Santa Barbara</a:t>
            </a:r>
          </a:p>
        </p:txBody>
      </p:sp>
      <p:sp>
        <p:nvSpPr>
          <p:cNvPr id="2" name="TextBox 1"/>
          <p:cNvSpPr txBox="1"/>
          <p:nvPr/>
        </p:nvSpPr>
        <p:spPr>
          <a:xfrm>
            <a:off x="2960449" y="1301921"/>
            <a:ext cx="3299301" cy="461665"/>
          </a:xfrm>
          <a:prstGeom prst="rect">
            <a:avLst/>
          </a:prstGeom>
          <a:noFill/>
        </p:spPr>
        <p:txBody>
          <a:bodyPr wrap="none" rtlCol="0">
            <a:spAutoFit/>
          </a:bodyPr>
          <a:lstStyle/>
          <a:p>
            <a:r>
              <a:rPr lang="en-US" sz="2400" b="1" dirty="0" smtClean="0"/>
              <a:t>2015 Midterm Review</a:t>
            </a:r>
            <a:endParaRPr lang="en-US" sz="2400" b="1" dirty="0"/>
          </a:p>
        </p:txBody>
      </p:sp>
      <p:grpSp>
        <p:nvGrpSpPr>
          <p:cNvPr id="3" name="Group 2"/>
          <p:cNvGrpSpPr/>
          <p:nvPr/>
        </p:nvGrpSpPr>
        <p:grpSpPr>
          <a:xfrm>
            <a:off x="1115219" y="1722467"/>
            <a:ext cx="6473065" cy="4094733"/>
            <a:chOff x="1115219" y="1722467"/>
            <a:chExt cx="6473065" cy="4094733"/>
          </a:xfrm>
        </p:grpSpPr>
        <p:grpSp>
          <p:nvGrpSpPr>
            <p:cNvPr id="4" name="Group 3"/>
            <p:cNvGrpSpPr/>
            <p:nvPr/>
          </p:nvGrpSpPr>
          <p:grpSpPr>
            <a:xfrm>
              <a:off x="1115219" y="1722467"/>
              <a:ext cx="6473065" cy="4094733"/>
              <a:chOff x="41185" y="1179725"/>
              <a:chExt cx="8758090" cy="5628075"/>
            </a:xfrm>
          </p:grpSpPr>
          <p:pic>
            <p:nvPicPr>
              <p:cNvPr id="19" name="Picture 11" descr="X:\internal\images\Photos\Outreach images\SEEDS07Beachactivity.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58215" y="2862819"/>
                <a:ext cx="2141060" cy="18810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X:\internal\research\Land\Working\Site_photos\Arroyo Burro (AB00)\P1070136.JPG"/>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1185" y="1567332"/>
                <a:ext cx="2310946" cy="17332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X:\internal\images\Photos\Research images\cross_shelf_water_sampling\crossshelfsamplingcopy.JPG"/>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92076" y="3300541"/>
                <a:ext cx="2235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X:\internal\images\Photos\Research images\cross_shelf_water_sampling\P5140178.JPG"/>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95800" y="4726459"/>
                <a:ext cx="2506019" cy="18795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X:\internal\images\Photos\Research images\Slocum Glider\P6065470.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27190" y="1179725"/>
                <a:ext cx="2235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X:\internal\images\Photos\Research images\Diver images\NPP_pull_down_2.jpg.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r="8228"/>
              <a:stretch/>
            </p:blipFill>
            <p:spPr bwMode="auto">
              <a:xfrm>
                <a:off x="4413262" y="2868827"/>
                <a:ext cx="224299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X:\internal\images\Photos\people\Jenny with poster.jpg"/>
              <p:cNvPicPr>
                <a:picLocks noChangeAspect="1" noChangeArrowheads="1"/>
              </p:cNvPicPr>
              <p:nvPr/>
            </p:nvPicPr>
            <p:blipFill>
              <a:blip r:embed="rId13" cstate="screen">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1185" y="4979000"/>
                <a:ext cx="2336983" cy="17527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X:\internal\images\Photos\people\Shannon special research team.jpg"/>
              <p:cNvPicPr>
                <a:picLocks noChangeAspect="1" noChangeArrowheads="1"/>
              </p:cNvPicPr>
              <p:nvPr/>
            </p:nvPicPr>
            <p:blipFill>
              <a:blip r:embed="rId15" cstate="screen">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857357" y="4750167"/>
                <a:ext cx="1543225" cy="20576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X:\internal\images\Photos\people\Clint &amp; Frithjof &amp; Dan o. on Kelpfish.JPG"/>
              <p:cNvPicPr>
                <a:picLocks noChangeAspect="1" noChangeArrowheads="1"/>
              </p:cNvPicPr>
              <p:nvPr/>
            </p:nvPicPr>
            <p:blipFill>
              <a:blip r:embed="rId17" cstate="screen">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78168" y="4979000"/>
                <a:ext cx="243854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X:\internal\images\Photos\Research images\Cruise\LTER CRUISE 02\scanfish launch 1.JPG"/>
              <p:cNvPicPr>
                <a:picLocks noChangeAspect="1" noChangeArrowheads="1"/>
              </p:cNvPicPr>
              <p:nvPr/>
            </p:nvPicPr>
            <p:blipFill>
              <a:blip r:embed="rId19" cstate="screen">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27276" y="2769793"/>
                <a:ext cx="2234428" cy="252507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Dan Reed\Desktop\Hanan LTER 052213 17.jp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561704" y="1293409"/>
                <a:ext cx="2027562" cy="1577477"/>
              </a:xfrm>
              <a:prstGeom prst="rect">
                <a:avLst/>
              </a:prstGeom>
              <a:noFill/>
              <a:extLst>
                <a:ext uri="{909E8E84-426E-40DD-AFC4-6F175D3DCCD1}">
                  <a14:hiddenFill xmlns:a14="http://schemas.microsoft.com/office/drawing/2010/main">
                    <a:solidFill>
                      <a:srgbClr val="FFFFFF"/>
                    </a:solidFill>
                  </a14:hiddenFill>
                </a:ext>
              </a:extLst>
            </p:spPr>
          </p:pic>
        </p:grpSp>
        <p:pic>
          <p:nvPicPr>
            <p:cNvPr id="74754" name="Picture 2" descr="X:\internal\Outreach\SEEDS Field Trip 2007\SEEDs photos\DSCN0788.JP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b="6679"/>
            <a:stretch/>
          </p:blipFill>
          <p:spPr bwMode="auto">
            <a:xfrm>
              <a:off x="5949590" y="1886627"/>
              <a:ext cx="1523824" cy="106402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C:\Users\Dan Reed\My Pictures\drawings\LTER\poster figur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376" y="1434901"/>
            <a:ext cx="2863218" cy="356225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6"/>
          <p:cNvSpPr txBox="1">
            <a:spLocks noChangeArrowheads="1"/>
          </p:cNvSpPr>
          <p:nvPr/>
        </p:nvSpPr>
        <p:spPr bwMode="auto">
          <a:xfrm>
            <a:off x="76200"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 2000-2006</a:t>
            </a:r>
            <a:endParaRPr lang="en-US" altLang="en-US" sz="2800" b="1" i="1" dirty="0">
              <a:solidFill>
                <a:srgbClr val="000066"/>
              </a:solidFill>
              <a:cs typeface="Arial" panose="020B0604020202020204" pitchFamily="34" charset="0"/>
            </a:endParaRPr>
          </a:p>
        </p:txBody>
      </p:sp>
      <p:sp>
        <p:nvSpPr>
          <p:cNvPr id="2" name="TextBox 1"/>
          <p:cNvSpPr txBox="1"/>
          <p:nvPr/>
        </p:nvSpPr>
        <p:spPr>
          <a:xfrm>
            <a:off x="5791200" y="5029200"/>
            <a:ext cx="3429001" cy="923330"/>
          </a:xfrm>
          <a:prstGeom prst="rect">
            <a:avLst/>
          </a:prstGeom>
          <a:noFill/>
        </p:spPr>
        <p:txBody>
          <a:bodyPr wrap="square" rtlCol="0">
            <a:spAutoFit/>
          </a:bodyPr>
          <a:lstStyle/>
          <a:p>
            <a:r>
              <a:rPr lang="en-US" b="1" dirty="0">
                <a:cs typeface="Arial" panose="020B0604020202020204" pitchFamily="34" charset="0"/>
              </a:rPr>
              <a:t>Identify and quantify sources of material exchange among </a:t>
            </a:r>
            <a:r>
              <a:rPr lang="en-US" b="1" dirty="0" smtClean="0">
                <a:cs typeface="Arial" panose="020B0604020202020204" pitchFamily="34" charset="0"/>
              </a:rPr>
              <a:t>ecosystems</a:t>
            </a:r>
            <a:endParaRPr lang="en-US" b="1" dirty="0">
              <a:cs typeface="Arial" panose="020B0604020202020204" pitchFamily="34" charset="0"/>
            </a:endParaRPr>
          </a:p>
        </p:txBody>
      </p:sp>
      <p:pic>
        <p:nvPicPr>
          <p:cNvPr id="74754" name="Picture 2" descr="C:\Users\Dan Reed\My Pictures\photos\McPeak copyright photos\cfa5e56893175c620174594ab8d223c1.jp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83537" y="4800600"/>
            <a:ext cx="2721864" cy="17858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4954858"/>
            <a:ext cx="2362200" cy="1477328"/>
          </a:xfrm>
          <a:prstGeom prst="rect">
            <a:avLst/>
          </a:prstGeom>
          <a:noFill/>
        </p:spPr>
        <p:txBody>
          <a:bodyPr wrap="square" rtlCol="0">
            <a:spAutoFit/>
          </a:bodyPr>
          <a:lstStyle/>
          <a:p>
            <a:r>
              <a:rPr lang="en-US" b="1" dirty="0" smtClean="0">
                <a:cs typeface="Arial" panose="020B0604020202020204" pitchFamily="34" charset="0"/>
              </a:rPr>
              <a:t>Document patterns and sources of variation in kelp forest structure and function</a:t>
            </a:r>
            <a:endParaRPr lang="en-US" b="1" dirty="0">
              <a:cs typeface="Arial" panose="020B0604020202020204" pitchFamily="34" charset="0"/>
            </a:endParaRPr>
          </a:p>
        </p:txBody>
      </p:sp>
      <p:sp>
        <p:nvSpPr>
          <p:cNvPr id="11" name="TextBox 10"/>
          <p:cNvSpPr txBox="1"/>
          <p:nvPr/>
        </p:nvSpPr>
        <p:spPr>
          <a:xfrm>
            <a:off x="152400" y="801469"/>
            <a:ext cx="4724400" cy="646331"/>
          </a:xfrm>
          <a:prstGeom prst="rect">
            <a:avLst/>
          </a:prstGeom>
          <a:noFill/>
        </p:spPr>
        <p:txBody>
          <a:bodyPr wrap="square" rtlCol="0">
            <a:spAutoFit/>
          </a:bodyPr>
          <a:lstStyle/>
          <a:p>
            <a:r>
              <a:rPr lang="en-US" b="1" dirty="0" smtClean="0">
                <a:cs typeface="Arial" panose="020B0604020202020204" pitchFamily="34" charset="0"/>
              </a:rPr>
              <a:t>Develop long-term data sets of the 5 core areas of LTER research</a:t>
            </a:r>
            <a:endParaRPr lang="en-US" b="1" dirty="0">
              <a:cs typeface="Arial" panose="020B0604020202020204" pitchFamily="34" charset="0"/>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harpenSoften amount="36000"/>
                    </a14:imgEffect>
                  </a14:imgLayer>
                </a14:imgProps>
              </a:ext>
              <a:ext uri="{28A0092B-C50C-407E-A947-70E740481C1C}">
                <a14:useLocalDpi xmlns:a14="http://schemas.microsoft.com/office/drawing/2010/main" val="0"/>
              </a:ext>
            </a:extLst>
          </a:blip>
          <a:stretch>
            <a:fillRect/>
          </a:stretch>
        </p:blipFill>
        <p:spPr>
          <a:xfrm>
            <a:off x="228600" y="1434901"/>
            <a:ext cx="5181600" cy="3316824"/>
          </a:xfrm>
          <a:prstGeom prst="rect">
            <a:avLst/>
          </a:prstGeom>
        </p:spPr>
      </p:pic>
    </p:spTree>
    <p:extLst>
      <p:ext uri="{BB962C8B-B14F-4D97-AF65-F5344CB8AC3E}">
        <p14:creationId xmlns:p14="http://schemas.microsoft.com/office/powerpoint/2010/main" val="555536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 – </a:t>
            </a:r>
            <a:r>
              <a:rPr lang="en-US" altLang="en-US" sz="2800" b="1" i="1" dirty="0" smtClean="0">
                <a:latin typeface="+mn-lt"/>
              </a:rPr>
              <a:t>Kelp forests</a:t>
            </a:r>
            <a:endParaRPr lang="en-US" altLang="en-US" sz="2800" b="1" i="1" dirty="0">
              <a:latin typeface="+mn-lt"/>
            </a:endParaRPr>
          </a:p>
        </p:txBody>
      </p:sp>
      <p:pic>
        <p:nvPicPr>
          <p:cNvPr id="706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5928" y="4318575"/>
            <a:ext cx="3125557" cy="2228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 Box 169"/>
          <p:cNvSpPr txBox="1">
            <a:spLocks noChangeArrowheads="1"/>
          </p:cNvSpPr>
          <p:nvPr/>
        </p:nvSpPr>
        <p:spPr bwMode="auto">
          <a:xfrm>
            <a:off x="349652" y="6322421"/>
            <a:ext cx="14029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a:t>Page et al. 2008 </a:t>
            </a:r>
            <a:r>
              <a:rPr lang="en-US" altLang="en-US" sz="900" b="1" i="1" dirty="0" smtClean="0"/>
              <a:t>MEPS</a:t>
            </a:r>
            <a:endParaRPr lang="en-US" altLang="en-US" sz="900" b="1" i="1" dirty="0"/>
          </a:p>
        </p:txBody>
      </p:sp>
      <p:sp>
        <p:nvSpPr>
          <p:cNvPr id="83" name="Text Box 12"/>
          <p:cNvSpPr txBox="1">
            <a:spLocks noChangeArrowheads="1"/>
          </p:cNvSpPr>
          <p:nvPr/>
        </p:nvSpPr>
        <p:spPr bwMode="auto">
          <a:xfrm>
            <a:off x="4343400" y="4114800"/>
            <a:ext cx="40533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Kelp </a:t>
            </a:r>
            <a:r>
              <a:rPr lang="en-US" altLang="en-US" sz="1600" b="1" dirty="0"/>
              <a:t>subsidizes </a:t>
            </a:r>
            <a:r>
              <a:rPr lang="en-US" altLang="en-US" sz="1600" b="1" dirty="0" smtClean="0"/>
              <a:t>beach foodwebs</a:t>
            </a:r>
            <a:endParaRPr lang="en-US" altLang="en-US" sz="1600" b="1" dirty="0"/>
          </a:p>
        </p:txBody>
      </p:sp>
      <p:sp>
        <p:nvSpPr>
          <p:cNvPr id="84" name="Text Box 98"/>
          <p:cNvSpPr txBox="1">
            <a:spLocks noChangeArrowheads="1"/>
          </p:cNvSpPr>
          <p:nvPr/>
        </p:nvSpPr>
        <p:spPr bwMode="auto">
          <a:xfrm>
            <a:off x="6577873" y="6019800"/>
            <a:ext cx="25186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a:t>Dugan et al. 2003 </a:t>
            </a:r>
            <a:r>
              <a:rPr lang="en-US" altLang="en-US" sz="900" b="1" i="1" dirty="0" err="1" smtClean="0"/>
              <a:t>Estuar</a:t>
            </a:r>
            <a:r>
              <a:rPr lang="en-US" altLang="en-US" sz="900" b="1" i="1" dirty="0" smtClean="0"/>
              <a:t>. Coast. </a:t>
            </a:r>
            <a:r>
              <a:rPr lang="en-US" altLang="en-US" sz="900" b="1" i="1" dirty="0"/>
              <a:t>Shelf </a:t>
            </a:r>
            <a:r>
              <a:rPr lang="en-US" altLang="en-US" sz="900" b="1" i="1" dirty="0" smtClean="0"/>
              <a:t>Sci. </a:t>
            </a:r>
            <a:endParaRPr lang="en-US" altLang="en-US" sz="900" b="1" i="1" dirty="0"/>
          </a:p>
        </p:txBody>
      </p:sp>
      <p:sp>
        <p:nvSpPr>
          <p:cNvPr id="85" name="Text Box 12"/>
          <p:cNvSpPr txBox="1">
            <a:spLocks noChangeArrowheads="1"/>
          </p:cNvSpPr>
          <p:nvPr/>
        </p:nvSpPr>
        <p:spPr bwMode="auto">
          <a:xfrm>
            <a:off x="335118" y="3733800"/>
            <a:ext cx="29414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Kelp and phytoplankton fuel reef foodweb</a:t>
            </a:r>
            <a:endParaRPr lang="en-US" altLang="en-US" sz="1600" b="1" dirty="0"/>
          </a:p>
        </p:txBody>
      </p:sp>
      <p:sp>
        <p:nvSpPr>
          <p:cNvPr id="89" name="Text Box 12"/>
          <p:cNvSpPr txBox="1">
            <a:spLocks noChangeArrowheads="1"/>
          </p:cNvSpPr>
          <p:nvPr/>
        </p:nvSpPr>
        <p:spPr bwMode="auto">
          <a:xfrm>
            <a:off x="1923770" y="1235798"/>
            <a:ext cx="2419629"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19063" indent="-119063">
              <a:buFont typeface="Arial" panose="020B0604020202020204" pitchFamily="34" charset="0"/>
              <a:buChar char="•"/>
            </a:pPr>
            <a:r>
              <a:rPr lang="en-US" altLang="en-US" sz="1600" b="1" dirty="0" smtClean="0"/>
              <a:t>Rapid growth and turnover account for high NPP</a:t>
            </a:r>
          </a:p>
          <a:p>
            <a:pPr marL="119063" indent="-119063">
              <a:spcBef>
                <a:spcPts val="1200"/>
              </a:spcBef>
              <a:buFont typeface="Arial" panose="020B0604020202020204" pitchFamily="34" charset="0"/>
              <a:buChar char="•"/>
            </a:pPr>
            <a:r>
              <a:rPr lang="en-US" altLang="en-US" sz="1600" b="1" dirty="0" smtClean="0"/>
              <a:t>Variation in biomass not growth accounts for high </a:t>
            </a:r>
            <a:r>
              <a:rPr lang="en-US" altLang="en-US" sz="1600" b="1" dirty="0" err="1" smtClean="0"/>
              <a:t>interannual</a:t>
            </a:r>
            <a:r>
              <a:rPr lang="en-US" altLang="en-US" sz="1600" b="1" dirty="0" smtClean="0"/>
              <a:t> variation in kelp NPP</a:t>
            </a:r>
            <a:endParaRPr lang="en-US" altLang="en-US" sz="1600" b="1" dirty="0"/>
          </a:p>
        </p:txBody>
      </p:sp>
      <p:sp>
        <p:nvSpPr>
          <p:cNvPr id="90" name="Text Box 169"/>
          <p:cNvSpPr txBox="1">
            <a:spLocks noChangeArrowheads="1"/>
          </p:cNvSpPr>
          <p:nvPr/>
        </p:nvSpPr>
        <p:spPr bwMode="auto">
          <a:xfrm>
            <a:off x="182879" y="3487579"/>
            <a:ext cx="167225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000" b="1" i="1" dirty="0" smtClean="0"/>
              <a:t>Reed </a:t>
            </a:r>
            <a:r>
              <a:rPr lang="en-US" altLang="en-US" sz="1000" b="1" i="1" dirty="0"/>
              <a:t>et al. </a:t>
            </a:r>
            <a:r>
              <a:rPr lang="en-US" altLang="en-US" sz="900" b="1" i="1" dirty="0"/>
              <a:t>2008</a:t>
            </a:r>
            <a:r>
              <a:rPr lang="en-US" altLang="en-US" sz="1000" b="1" i="1" dirty="0"/>
              <a:t> </a:t>
            </a:r>
            <a:r>
              <a:rPr lang="en-US" altLang="en-US" sz="1000" b="1" i="1" dirty="0" smtClean="0"/>
              <a:t>Ecology</a:t>
            </a:r>
            <a:endParaRPr lang="en-US" altLang="en-US" sz="1000" b="1" i="1" dirty="0"/>
          </a:p>
        </p:txBody>
      </p:sp>
      <p:sp>
        <p:nvSpPr>
          <p:cNvPr id="92" name="Text Box 12"/>
          <p:cNvSpPr txBox="1">
            <a:spLocks noChangeArrowheads="1"/>
          </p:cNvSpPr>
          <p:nvPr/>
        </p:nvSpPr>
        <p:spPr bwMode="auto">
          <a:xfrm>
            <a:off x="4495800" y="774192"/>
            <a:ext cx="43445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Patches of giant kelp function as a metapopulation </a:t>
            </a:r>
            <a:endParaRPr lang="en-US" altLang="en-US" sz="1600" b="1" dirty="0"/>
          </a:p>
        </p:txBody>
      </p:sp>
      <p:sp>
        <p:nvSpPr>
          <p:cNvPr id="93" name="Text Box 169"/>
          <p:cNvSpPr txBox="1">
            <a:spLocks noChangeArrowheads="1"/>
          </p:cNvSpPr>
          <p:nvPr/>
        </p:nvSpPr>
        <p:spPr bwMode="auto">
          <a:xfrm>
            <a:off x="6262112" y="3181405"/>
            <a:ext cx="26757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000" b="1" i="1" dirty="0" smtClean="0"/>
              <a:t>Reed </a:t>
            </a:r>
            <a:r>
              <a:rPr lang="en-US" altLang="en-US" sz="1000" b="1" i="1" dirty="0"/>
              <a:t>et al. </a:t>
            </a:r>
            <a:r>
              <a:rPr lang="en-US" altLang="en-US" sz="1000" b="1" i="1" dirty="0" smtClean="0"/>
              <a:t>2006 Marine </a:t>
            </a:r>
            <a:r>
              <a:rPr lang="en-US" altLang="en-US" sz="1000" b="1" i="1" dirty="0" err="1" smtClean="0"/>
              <a:t>Metapopulations</a:t>
            </a:r>
            <a:endParaRPr lang="en-US" altLang="en-US" sz="1000" b="1" i="1" dirty="0"/>
          </a:p>
        </p:txBody>
      </p:sp>
      <p:pic>
        <p:nvPicPr>
          <p:cNvPr id="75778" name="Picture 2" descr="C:\Users\Dan Reed\My Pictures\photos\SantaBarbaraHighRes2.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44000"/>
                    </a14:imgEffect>
                    <a14:imgEffect>
                      <a14:brightnessContrast bright="16000"/>
                    </a14:imgEffect>
                  </a14:imgLayer>
                </a14:imgProps>
              </a:ext>
              <a:ext uri="{28A0092B-C50C-407E-A947-70E740481C1C}">
                <a14:useLocalDpi xmlns:a14="http://schemas.microsoft.com/office/drawing/2010/main"/>
              </a:ext>
            </a:extLst>
          </a:blip>
          <a:srcRect/>
          <a:stretch/>
        </p:blipFill>
        <p:spPr bwMode="auto">
          <a:xfrm>
            <a:off x="4593336" y="1391034"/>
            <a:ext cx="4344508" cy="1790371"/>
          </a:xfrm>
          <a:prstGeom prst="rect">
            <a:avLst/>
          </a:prstGeom>
          <a:noFill/>
          <a:extLst>
            <a:ext uri="{909E8E84-426E-40DD-AFC4-6F175D3DCCD1}">
              <a14:hiddenFill xmlns:a14="http://schemas.microsoft.com/office/drawing/2010/main">
                <a:solidFill>
                  <a:srgbClr val="FFFFFF"/>
                </a:solidFill>
              </a14:hiddenFill>
            </a:ext>
          </a:extLst>
        </p:spPr>
      </p:pic>
      <p:pic>
        <p:nvPicPr>
          <p:cNvPr id="75779" name="Picture 3" descr="C:\Users\Dan Reed\My Pictures\photos\McPeak copyright photos\giant kelp forest_1701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399" y="792664"/>
            <a:ext cx="1768163" cy="26949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shorebird feeding"/>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81070" y="4457833"/>
            <a:ext cx="2195972" cy="146304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86" descr="kelp_wrack3"/>
          <p:cNvPicPr preferRelativeResize="0">
            <a:picLocks noChangeAspect="1" noChangeArrowheads="1"/>
          </p:cNvPicPr>
          <p:nvPr/>
        </p:nvPicPr>
        <p:blipFill>
          <a:blip r:embed="rId8" cstate="screen">
            <a:lum contrast="18000"/>
            <a:extLst>
              <a:ext uri="{28A0092B-C50C-407E-A947-70E740481C1C}">
                <a14:useLocalDpi xmlns:a14="http://schemas.microsoft.com/office/drawing/2010/main"/>
              </a:ext>
            </a:extLst>
          </a:blip>
          <a:srcRect l="-381"/>
          <a:stretch>
            <a:fillRect/>
          </a:stretch>
        </p:blipFill>
        <p:spPr bwMode="auto">
          <a:xfrm>
            <a:off x="4419600" y="4457833"/>
            <a:ext cx="2224894" cy="146304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606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a:grpSpLocks noChangeAspect="1"/>
          </p:cNvGrpSpPr>
          <p:nvPr/>
        </p:nvGrpSpPr>
        <p:grpSpPr>
          <a:xfrm>
            <a:off x="5248440" y="4012829"/>
            <a:ext cx="3666960" cy="2464171"/>
            <a:chOff x="264722" y="4369479"/>
            <a:chExt cx="3545278" cy="2382402"/>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4722" y="4369479"/>
              <a:ext cx="3545278" cy="2382402"/>
            </a:xfrm>
            <a:prstGeom prst="rect">
              <a:avLst/>
            </a:prstGeom>
          </p:spPr>
        </p:pic>
        <p:sp>
          <p:nvSpPr>
            <p:cNvPr id="9" name="TextBox 8"/>
            <p:cNvSpPr txBox="1"/>
            <p:nvPr/>
          </p:nvSpPr>
          <p:spPr>
            <a:xfrm>
              <a:off x="1746670" y="5310732"/>
              <a:ext cx="1072730" cy="215444"/>
            </a:xfrm>
            <a:prstGeom prst="rect">
              <a:avLst/>
            </a:prstGeom>
            <a:noFill/>
          </p:spPr>
          <p:txBody>
            <a:bodyPr wrap="none" rtlCol="0">
              <a:spAutoFit/>
            </a:bodyPr>
            <a:lstStyle/>
            <a:p>
              <a:r>
                <a:rPr lang="en-US" sz="800" dirty="0" smtClean="0"/>
                <a:t>Mohawk kelp forest</a:t>
              </a:r>
              <a:endParaRPr lang="en-US" sz="800" dirty="0"/>
            </a:p>
          </p:txBody>
        </p:sp>
      </p:grpSp>
      <p:sp>
        <p:nvSpPr>
          <p:cNvPr id="2"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 – </a:t>
            </a:r>
            <a:r>
              <a:rPr lang="en-US" altLang="en-US" sz="2800" b="1" i="1" dirty="0" smtClean="0">
                <a:latin typeface="+mn-lt"/>
              </a:rPr>
              <a:t>Coastal Ocean</a:t>
            </a:r>
            <a:endParaRPr lang="en-US" altLang="en-US" sz="2800" b="1" i="1" dirty="0">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2711" y="969280"/>
            <a:ext cx="2902913" cy="2459720"/>
          </a:xfrm>
          <a:prstGeom prst="rect">
            <a:avLst/>
          </a:prstGeom>
        </p:spPr>
      </p:pic>
      <p:sp>
        <p:nvSpPr>
          <p:cNvPr id="6" name="Text Box 12"/>
          <p:cNvSpPr txBox="1">
            <a:spLocks noChangeArrowheads="1"/>
          </p:cNvSpPr>
          <p:nvPr/>
        </p:nvSpPr>
        <p:spPr bwMode="auto">
          <a:xfrm>
            <a:off x="3283913" y="1283230"/>
            <a:ext cx="20624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Upwelling , eddies, internal waves and runoff identified as major sources of nutrients to inner shelf</a:t>
            </a:r>
            <a:endParaRPr lang="en-US" altLang="en-US" sz="1600" b="1" dirty="0"/>
          </a:p>
        </p:txBody>
      </p:sp>
      <p:sp>
        <p:nvSpPr>
          <p:cNvPr id="7" name="Text Box 169"/>
          <p:cNvSpPr txBox="1">
            <a:spLocks noChangeArrowheads="1"/>
          </p:cNvSpPr>
          <p:nvPr/>
        </p:nvSpPr>
        <p:spPr bwMode="auto">
          <a:xfrm>
            <a:off x="457200" y="853864"/>
            <a:ext cx="221727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err="1" smtClean="0"/>
              <a:t>Bassin</a:t>
            </a:r>
            <a:r>
              <a:rPr lang="en-US" altLang="en-US" sz="900" b="1" i="1" dirty="0" smtClean="0"/>
              <a:t> </a:t>
            </a:r>
            <a:r>
              <a:rPr lang="en-US" altLang="en-US" sz="900" b="1" i="1" dirty="0"/>
              <a:t>et al. </a:t>
            </a:r>
            <a:r>
              <a:rPr lang="en-US" altLang="en-US" sz="900" b="1" i="1" dirty="0" smtClean="0"/>
              <a:t>2005 </a:t>
            </a:r>
            <a:r>
              <a:rPr lang="en-US" altLang="en-US" sz="900" b="1" i="1" dirty="0" err="1" smtClean="0"/>
              <a:t>Geophys</a:t>
            </a:r>
            <a:r>
              <a:rPr lang="en-US" altLang="en-US" sz="900" b="1" i="1" dirty="0" smtClean="0"/>
              <a:t>. Res. Let.</a:t>
            </a:r>
            <a:endParaRPr lang="en-US" altLang="en-US" sz="900" b="1" i="1" dirty="0"/>
          </a:p>
        </p:txBody>
      </p:sp>
      <p:sp>
        <p:nvSpPr>
          <p:cNvPr id="8" name="Text Box 169"/>
          <p:cNvSpPr txBox="1">
            <a:spLocks noChangeArrowheads="1"/>
          </p:cNvSpPr>
          <p:nvPr/>
        </p:nvSpPr>
        <p:spPr bwMode="auto">
          <a:xfrm>
            <a:off x="7193555" y="2895600"/>
            <a:ext cx="18517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McPhee- Shaw et </a:t>
            </a:r>
            <a:r>
              <a:rPr lang="en-US" altLang="en-US" sz="900" b="1" i="1" dirty="0"/>
              <a:t>al. </a:t>
            </a:r>
            <a:r>
              <a:rPr lang="en-US" altLang="en-US" sz="900" b="1" i="1" dirty="0" smtClean="0"/>
              <a:t>2007 L&amp;O</a:t>
            </a:r>
            <a:endParaRPr lang="en-US" altLang="en-US" sz="900" b="1" i="1" dirty="0"/>
          </a:p>
        </p:txBody>
      </p:sp>
      <p:sp>
        <p:nvSpPr>
          <p:cNvPr id="10" name="TextBox 9"/>
          <p:cNvSpPr txBox="1"/>
          <p:nvPr/>
        </p:nvSpPr>
        <p:spPr>
          <a:xfrm>
            <a:off x="108928" y="5610970"/>
            <a:ext cx="4572000" cy="830997"/>
          </a:xfrm>
          <a:prstGeom prst="rect">
            <a:avLst/>
          </a:prstGeom>
          <a:noFill/>
        </p:spPr>
        <p:txBody>
          <a:bodyPr wrap="square" rtlCol="0">
            <a:spAutoFit/>
          </a:bodyPr>
          <a:lstStyle/>
          <a:p>
            <a:r>
              <a:rPr lang="en-US" sz="1600" b="1" dirty="0" smtClean="0"/>
              <a:t>Sediment </a:t>
            </a:r>
            <a:r>
              <a:rPr lang="en-US" sz="1600" b="1" dirty="0"/>
              <a:t>plumes </a:t>
            </a:r>
            <a:r>
              <a:rPr lang="en-US" sz="1600" b="1" dirty="0" smtClean="0"/>
              <a:t>in SB Channel linked </a:t>
            </a:r>
            <a:r>
              <a:rPr lang="en-US" sz="1600" b="1" dirty="0"/>
              <a:t>to </a:t>
            </a:r>
            <a:r>
              <a:rPr lang="en-US" sz="1600" b="1" dirty="0" smtClean="0"/>
              <a:t>runoff and phytoplankton </a:t>
            </a:r>
            <a:r>
              <a:rPr lang="en-US" sz="1600" b="1" dirty="0"/>
              <a:t>blooms linked to </a:t>
            </a:r>
            <a:r>
              <a:rPr lang="en-US" sz="1600" b="1" dirty="0" smtClean="0"/>
              <a:t>upwelling</a:t>
            </a:r>
            <a:endParaRPr lang="en-US" sz="1600" b="1" dirty="0"/>
          </a:p>
        </p:txBody>
      </p:sp>
      <p:sp>
        <p:nvSpPr>
          <p:cNvPr id="11" name="Text Box 169"/>
          <p:cNvSpPr txBox="1">
            <a:spLocks noChangeArrowheads="1"/>
          </p:cNvSpPr>
          <p:nvPr/>
        </p:nvSpPr>
        <p:spPr bwMode="auto">
          <a:xfrm>
            <a:off x="1694167" y="6211135"/>
            <a:ext cx="22493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Otero and Siegel 2004 Deep Sea. Res.</a:t>
            </a:r>
            <a:endParaRPr lang="en-US" altLang="en-US" sz="900" b="1" i="1" dirty="0"/>
          </a:p>
        </p:txBody>
      </p:sp>
      <p:sp>
        <p:nvSpPr>
          <p:cNvPr id="13" name="TextBox 12"/>
          <p:cNvSpPr txBox="1"/>
          <p:nvPr/>
        </p:nvSpPr>
        <p:spPr>
          <a:xfrm>
            <a:off x="5135665" y="3428028"/>
            <a:ext cx="3932135" cy="584775"/>
          </a:xfrm>
          <a:prstGeom prst="rect">
            <a:avLst/>
          </a:prstGeom>
          <a:noFill/>
        </p:spPr>
        <p:txBody>
          <a:bodyPr wrap="square" rtlCol="0">
            <a:spAutoFit/>
          </a:bodyPr>
          <a:lstStyle/>
          <a:p>
            <a:pPr algn="ctr"/>
            <a:r>
              <a:rPr lang="en-US" sz="1600" b="1" dirty="0" smtClean="0"/>
              <a:t>Kelp alters flow to affect the delivery and retention of material subsidies</a:t>
            </a:r>
            <a:endParaRPr lang="en-US" sz="1600" b="1" dirty="0"/>
          </a:p>
        </p:txBody>
      </p:sp>
      <p:sp>
        <p:nvSpPr>
          <p:cNvPr id="15" name="Text Box 169"/>
          <p:cNvSpPr txBox="1">
            <a:spLocks noChangeArrowheads="1"/>
          </p:cNvSpPr>
          <p:nvPr/>
        </p:nvSpPr>
        <p:spPr bwMode="auto">
          <a:xfrm>
            <a:off x="7333192" y="4038600"/>
            <a:ext cx="147989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solidFill>
                  <a:schemeClr val="bg1"/>
                </a:solidFill>
              </a:rPr>
              <a:t>Gaylord et al. 2007 L&amp;O</a:t>
            </a:r>
            <a:endParaRPr lang="en-US" altLang="en-US" sz="900" b="1" i="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32287498"/>
              </p:ext>
            </p:extLst>
          </p:nvPr>
        </p:nvGraphicFramePr>
        <p:xfrm>
          <a:off x="5410201" y="990600"/>
          <a:ext cx="3528250" cy="1905000"/>
        </p:xfrm>
        <a:graphic>
          <a:graphicData uri="http://schemas.openxmlformats.org/drawingml/2006/table">
            <a:tbl>
              <a:tblPr firstRow="1" bandRow="1">
                <a:tableStyleId>{5C22544A-7EE6-4342-B048-85BDC9FD1C3A}</a:tableStyleId>
              </a:tblPr>
              <a:tblGrid>
                <a:gridCol w="2045673"/>
                <a:gridCol w="1482577"/>
              </a:tblGrid>
              <a:tr h="381000">
                <a:tc>
                  <a:txBody>
                    <a:bodyPr/>
                    <a:lstStyle/>
                    <a:p>
                      <a:r>
                        <a:rPr lang="en-US" sz="1600" b="0" dirty="0" smtClean="0">
                          <a:solidFill>
                            <a:schemeClr val="tx1"/>
                          </a:solidFill>
                        </a:rPr>
                        <a:t>DIN source</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600" b="0" dirty="0" err="1" smtClean="0">
                          <a:solidFill>
                            <a:schemeClr val="tx1"/>
                          </a:solidFill>
                          <a:latin typeface="Symbol" panose="05050102010706020507" pitchFamily="18" charset="2"/>
                        </a:rPr>
                        <a:t>m</a:t>
                      </a:r>
                      <a:r>
                        <a:rPr lang="en-US" sz="1600" b="0" dirty="0" err="1" smtClean="0">
                          <a:solidFill>
                            <a:schemeClr val="tx1"/>
                          </a:solidFill>
                          <a:latin typeface="+mn-lt"/>
                        </a:rPr>
                        <a:t>mol</a:t>
                      </a:r>
                      <a:r>
                        <a:rPr lang="en-US" sz="1600" b="0" dirty="0" smtClean="0">
                          <a:solidFill>
                            <a:schemeClr val="tx1"/>
                          </a:solidFill>
                          <a:latin typeface="+mn-lt"/>
                        </a:rPr>
                        <a:t> L</a:t>
                      </a:r>
                      <a:r>
                        <a:rPr lang="en-US" sz="1600" b="0" baseline="30000" dirty="0" smtClean="0">
                          <a:solidFill>
                            <a:schemeClr val="tx1"/>
                          </a:solidFill>
                          <a:latin typeface="+mn-lt"/>
                        </a:rPr>
                        <a:t>-1 </a:t>
                      </a:r>
                      <a:r>
                        <a:rPr lang="en-US" sz="1600" b="0" baseline="0" dirty="0" smtClean="0">
                          <a:solidFill>
                            <a:schemeClr val="tx1"/>
                          </a:solidFill>
                          <a:latin typeface="+mn-lt"/>
                        </a:rPr>
                        <a:t>d</a:t>
                      </a:r>
                      <a:r>
                        <a:rPr lang="en-US" sz="1600" b="0" baseline="30000" dirty="0" smtClean="0">
                          <a:solidFill>
                            <a:schemeClr val="tx1"/>
                          </a:solidFill>
                          <a:latin typeface="+mn-lt"/>
                        </a:rPr>
                        <a:t>-1</a:t>
                      </a:r>
                      <a:endParaRPr lang="en-US" sz="1600" b="0" dirty="0">
                        <a:solidFill>
                          <a:schemeClr val="tx1"/>
                        </a:solidFill>
                        <a:latin typeface="Symbol" panose="05050102010706020507" pitchFamily="18" charset="2"/>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81000">
                <a:tc>
                  <a:txBody>
                    <a:bodyPr/>
                    <a:lstStyle/>
                    <a:p>
                      <a:r>
                        <a:rPr lang="en-US" sz="1600" dirty="0" smtClean="0"/>
                        <a:t>Winter upwelling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1.0</a:t>
                      </a:r>
                      <a:endParaRPr lang="en-US" sz="1600" dirty="0"/>
                    </a:p>
                  </a:txBody>
                  <a:tcPr>
                    <a:lnR w="12700" cap="flat" cmpd="sng" algn="ctr">
                      <a:solidFill>
                        <a:schemeClr val="tx1"/>
                      </a:solidFill>
                      <a:prstDash val="solid"/>
                      <a:round/>
                      <a:headEnd type="none" w="med" len="med"/>
                      <a:tailEnd type="none" w="med" len="med"/>
                    </a:lnR>
                  </a:tcPr>
                </a:tc>
              </a:tr>
              <a:tr h="381000">
                <a:tc>
                  <a:txBody>
                    <a:bodyPr/>
                    <a:lstStyle/>
                    <a:p>
                      <a:r>
                        <a:rPr lang="en-US" sz="1600" dirty="0" smtClean="0"/>
                        <a:t>Spring upwelling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1.9</a:t>
                      </a:r>
                      <a:endParaRPr lang="en-US" sz="1600" dirty="0"/>
                    </a:p>
                  </a:txBody>
                  <a:tcPr>
                    <a:lnR w="12700" cap="flat" cmpd="sng" algn="ctr">
                      <a:solidFill>
                        <a:schemeClr val="tx1"/>
                      </a:solidFill>
                      <a:prstDash val="solid"/>
                      <a:round/>
                      <a:headEnd type="none" w="med" len="med"/>
                      <a:tailEnd type="none" w="med" len="med"/>
                    </a:lnR>
                  </a:tcPr>
                </a:tc>
              </a:tr>
              <a:tr h="381000">
                <a:tc>
                  <a:txBody>
                    <a:bodyPr/>
                    <a:lstStyle/>
                    <a:p>
                      <a:r>
                        <a:rPr lang="en-US" sz="1600" dirty="0" smtClean="0"/>
                        <a:t>Internal waves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0.3</a:t>
                      </a:r>
                      <a:endParaRPr lang="en-US" sz="1600" dirty="0"/>
                    </a:p>
                  </a:txBody>
                  <a:tcPr>
                    <a:lnR w="12700" cap="flat" cmpd="sng" algn="ctr">
                      <a:solidFill>
                        <a:schemeClr val="tx1"/>
                      </a:solidFill>
                      <a:prstDash val="solid"/>
                      <a:round/>
                      <a:headEnd type="none" w="med" len="med"/>
                      <a:tailEnd type="none" w="med" len="med"/>
                    </a:lnR>
                  </a:tcPr>
                </a:tc>
              </a:tr>
              <a:tr h="381000">
                <a:tc>
                  <a:txBody>
                    <a:bodyPr/>
                    <a:lstStyle/>
                    <a:p>
                      <a:r>
                        <a:rPr lang="en-US" sz="1600" dirty="0" smtClean="0"/>
                        <a:t>Terrestrial</a:t>
                      </a:r>
                      <a:r>
                        <a:rPr lang="en-US" sz="1600" baseline="0" dirty="0" smtClean="0"/>
                        <a:t> runoff</a:t>
                      </a:r>
                      <a:endParaRPr lang="en-US" sz="16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600" dirty="0" smtClean="0"/>
                        <a:t>0.3</a:t>
                      </a:r>
                      <a:r>
                        <a:rPr lang="en-US" sz="1600" baseline="0" dirty="0" smtClean="0"/>
                        <a:t> – 1.5</a:t>
                      </a:r>
                      <a:endParaRPr lang="en-US"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pSp>
        <p:nvGrpSpPr>
          <p:cNvPr id="22" name="Group 21"/>
          <p:cNvGrpSpPr/>
          <p:nvPr/>
        </p:nvGrpSpPr>
        <p:grpSpPr>
          <a:xfrm>
            <a:off x="84486" y="3851992"/>
            <a:ext cx="4596442" cy="1736235"/>
            <a:chOff x="4267200" y="4685904"/>
            <a:chExt cx="4800600" cy="1736235"/>
          </a:xfrm>
        </p:grpSpPr>
        <p:grpSp>
          <p:nvGrpSpPr>
            <p:cNvPr id="17" name="Group 16"/>
            <p:cNvGrpSpPr/>
            <p:nvPr/>
          </p:nvGrpSpPr>
          <p:grpSpPr>
            <a:xfrm>
              <a:off x="4315119" y="4685904"/>
              <a:ext cx="4696055" cy="1459237"/>
              <a:chOff x="1410345" y="871363"/>
              <a:chExt cx="6867109" cy="2492874"/>
            </a:xfrm>
          </p:grpSpPr>
          <p:pic>
            <p:nvPicPr>
              <p:cNvPr id="18" name="Picture 2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10345" y="871363"/>
                <a:ext cx="3409627" cy="249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82827" y="871363"/>
                <a:ext cx="3394627" cy="249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0" name="TextBox 19"/>
            <p:cNvSpPr txBox="1"/>
            <p:nvPr/>
          </p:nvSpPr>
          <p:spPr>
            <a:xfrm>
              <a:off x="6801282" y="6145140"/>
              <a:ext cx="2266518" cy="276999"/>
            </a:xfrm>
            <a:prstGeom prst="rect">
              <a:avLst/>
            </a:prstGeom>
            <a:noFill/>
          </p:spPr>
          <p:txBody>
            <a:bodyPr wrap="none" rtlCol="0">
              <a:spAutoFit/>
            </a:bodyPr>
            <a:lstStyle/>
            <a:p>
              <a:r>
                <a:rPr lang="en-US" sz="1200" dirty="0" smtClean="0"/>
                <a:t>Coastal plumes: April 6 , 2006 </a:t>
              </a:r>
              <a:endParaRPr lang="en-US" sz="1200" dirty="0"/>
            </a:p>
          </p:txBody>
        </p:sp>
        <p:sp>
          <p:nvSpPr>
            <p:cNvPr id="21" name="TextBox 20"/>
            <p:cNvSpPr txBox="1"/>
            <p:nvPr/>
          </p:nvSpPr>
          <p:spPr>
            <a:xfrm>
              <a:off x="4267200" y="6145140"/>
              <a:ext cx="2451312" cy="276999"/>
            </a:xfrm>
            <a:prstGeom prst="rect">
              <a:avLst/>
            </a:prstGeom>
            <a:noFill/>
          </p:spPr>
          <p:txBody>
            <a:bodyPr wrap="none" rtlCol="0">
              <a:spAutoFit/>
            </a:bodyPr>
            <a:lstStyle/>
            <a:p>
              <a:r>
                <a:rPr lang="en-US" sz="1200" dirty="0" smtClean="0"/>
                <a:t>Upwelling bloom: June 12 , 2004 </a:t>
              </a:r>
              <a:endParaRPr lang="en-US" sz="1200" dirty="0"/>
            </a:p>
          </p:txBody>
        </p:sp>
      </p:grpSp>
    </p:spTree>
    <p:extLst>
      <p:ext uri="{BB962C8B-B14F-4D97-AF65-F5344CB8AC3E}">
        <p14:creationId xmlns:p14="http://schemas.microsoft.com/office/powerpoint/2010/main" val="3040905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 - </a:t>
            </a:r>
            <a:r>
              <a:rPr lang="en-US" altLang="en-US" sz="2800" b="1" i="1" dirty="0" smtClean="0">
                <a:latin typeface="+mn-lt"/>
              </a:rPr>
              <a:t>Watersheds</a:t>
            </a:r>
            <a:endParaRPr lang="en-US" altLang="en-US" sz="2800" b="1" i="1" dirty="0">
              <a:latin typeface="+mn-lt"/>
            </a:endParaRPr>
          </a:p>
        </p:txBody>
      </p:sp>
      <p:sp>
        <p:nvSpPr>
          <p:cNvPr id="6" name="TextBox 5"/>
          <p:cNvSpPr txBox="1"/>
          <p:nvPr/>
        </p:nvSpPr>
        <p:spPr>
          <a:xfrm>
            <a:off x="2828344" y="4503956"/>
            <a:ext cx="3031811" cy="584775"/>
          </a:xfrm>
          <a:prstGeom prst="rect">
            <a:avLst/>
          </a:prstGeom>
          <a:noFill/>
        </p:spPr>
        <p:txBody>
          <a:bodyPr wrap="square" rtlCol="0">
            <a:spAutoFit/>
          </a:bodyPr>
          <a:lstStyle/>
          <a:p>
            <a:pPr>
              <a:spcBef>
                <a:spcPts val="600"/>
              </a:spcBef>
            </a:pPr>
            <a:r>
              <a:rPr lang="en-US" sz="1600" b="1" dirty="0" smtClean="0"/>
              <a:t>Most of the annual fluxes occur during a single storm</a:t>
            </a:r>
          </a:p>
        </p:txBody>
      </p:sp>
      <p:sp>
        <p:nvSpPr>
          <p:cNvPr id="5" name="Text Box 12"/>
          <p:cNvSpPr txBox="1">
            <a:spLocks noChangeArrowheads="1"/>
          </p:cNvSpPr>
          <p:nvPr/>
        </p:nvSpPr>
        <p:spPr bwMode="auto">
          <a:xfrm>
            <a:off x="558096" y="856281"/>
            <a:ext cx="398657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Nutrient fluxes and volumes in runoff linked to land use</a:t>
            </a:r>
            <a:endParaRPr lang="en-US" altLang="en-US" sz="1600" b="1" dirty="0"/>
          </a:p>
        </p:txBody>
      </p:sp>
      <p:sp>
        <p:nvSpPr>
          <p:cNvPr id="7" name="Text Box 169"/>
          <p:cNvSpPr txBox="1">
            <a:spLocks noChangeArrowheads="1"/>
          </p:cNvSpPr>
          <p:nvPr/>
        </p:nvSpPr>
        <p:spPr bwMode="auto">
          <a:xfrm>
            <a:off x="558096" y="3576043"/>
            <a:ext cx="216597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Robinson </a:t>
            </a:r>
            <a:r>
              <a:rPr lang="en-US" altLang="en-US" sz="900" b="1" i="1" dirty="0"/>
              <a:t>et al. </a:t>
            </a:r>
            <a:r>
              <a:rPr lang="en-US" altLang="en-US" sz="900" b="1" i="1" dirty="0" smtClean="0"/>
              <a:t>2005 Ag. Water Man.</a:t>
            </a:r>
            <a:endParaRPr lang="en-US" altLang="en-US" sz="900" b="1" i="1" dirty="0"/>
          </a:p>
        </p:txBody>
      </p:sp>
      <p:sp>
        <p:nvSpPr>
          <p:cNvPr id="8" name="Text Box 12"/>
          <p:cNvSpPr txBox="1">
            <a:spLocks noChangeArrowheads="1"/>
          </p:cNvSpPr>
          <p:nvPr/>
        </p:nvSpPr>
        <p:spPr bwMode="auto">
          <a:xfrm>
            <a:off x="4771900" y="856282"/>
            <a:ext cx="43439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Nutrient fluxes and concentrations in streams vary greatly within and among runoff events</a:t>
            </a:r>
            <a:endParaRPr lang="en-US" altLang="en-US" sz="1600" b="1" dirty="0"/>
          </a:p>
        </p:txBody>
      </p:sp>
      <p:sp>
        <p:nvSpPr>
          <p:cNvPr id="9" name="Text Box 169"/>
          <p:cNvSpPr txBox="1">
            <a:spLocks noChangeArrowheads="1"/>
          </p:cNvSpPr>
          <p:nvPr/>
        </p:nvSpPr>
        <p:spPr bwMode="auto">
          <a:xfrm>
            <a:off x="6705600" y="3429000"/>
            <a:ext cx="242245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b="1" i="1" dirty="0" err="1" smtClean="0"/>
              <a:t>Melack</a:t>
            </a:r>
            <a:r>
              <a:rPr lang="en-US" altLang="en-US" sz="900" b="1" i="1" dirty="0" smtClean="0"/>
              <a:t> and Leydecker.2005 Ver. </a:t>
            </a:r>
            <a:r>
              <a:rPr lang="en-US" altLang="en-US" sz="900" b="1" i="1" dirty="0" err="1"/>
              <a:t>Limnol</a:t>
            </a:r>
            <a:r>
              <a:rPr lang="en-US" altLang="en-US" sz="900" b="1" i="1" dirty="0"/>
              <a:t>.</a:t>
            </a:r>
          </a:p>
        </p:txBody>
      </p:sp>
      <p:sp>
        <p:nvSpPr>
          <p:cNvPr id="10" name="Text Box 169"/>
          <p:cNvSpPr txBox="1">
            <a:spLocks noChangeArrowheads="1"/>
          </p:cNvSpPr>
          <p:nvPr/>
        </p:nvSpPr>
        <p:spPr bwMode="auto">
          <a:xfrm>
            <a:off x="7391400" y="6243653"/>
            <a:ext cx="173637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b="1" i="1" dirty="0" err="1" smtClean="0"/>
              <a:t>Beighley</a:t>
            </a:r>
            <a:r>
              <a:rPr lang="en-US" altLang="en-US" sz="900" b="1" i="1" dirty="0" smtClean="0"/>
              <a:t> et al. 2003 JAWRA</a:t>
            </a:r>
            <a:endParaRPr lang="en-US" altLang="en-US" sz="900" b="1" i="1" dirty="0"/>
          </a:p>
        </p:txBody>
      </p:sp>
      <p:pic>
        <p:nvPicPr>
          <p:cNvPr id="74754" name="Picture 2" descr="X:\internal\images\Photos\LTER landscapes\land\SB creek highflow.jpg"/>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49000"/>
                    </a14:imgEffect>
                  </a14:imgLayer>
                </a14:imgProps>
              </a:ext>
              <a:ext uri="{28A0092B-C50C-407E-A947-70E740481C1C}">
                <a14:useLocalDpi xmlns:a14="http://schemas.microsoft.com/office/drawing/2010/main"/>
              </a:ext>
            </a:extLst>
          </a:blip>
          <a:srcRect/>
          <a:stretch>
            <a:fillRect/>
          </a:stretch>
        </p:blipFill>
        <p:spPr bwMode="auto">
          <a:xfrm>
            <a:off x="4648200" y="1755027"/>
            <a:ext cx="2118192"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4755" name="Picture 3" descr="X:\internal\images\Photos\LTER landscapes\land\fk00-2002-3flu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72200" y="4122956"/>
            <a:ext cx="2804159"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4756" name="Picture 4" descr="X:\internal\images\Photos\LTER landscapes\land\Cold springs1-9-05RayFord.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44000"/>
                    </a14:imgEffect>
                  </a14:imgLayer>
                </a14:imgProps>
              </a:ext>
              <a:ext uri="{28A0092B-C50C-407E-A947-70E740481C1C}">
                <a14:useLocalDpi xmlns:a14="http://schemas.microsoft.com/office/drawing/2010/main"/>
              </a:ext>
            </a:extLst>
          </a:blip>
          <a:srcRect/>
          <a:stretch/>
        </p:blipFill>
        <p:spPr bwMode="auto">
          <a:xfrm>
            <a:off x="191537" y="4142222"/>
            <a:ext cx="2638577"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4757" name="Picture 5" descr="X:\internal\images\Photos\LTER landscapes\land\gobernador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97576" y="1755027"/>
            <a:ext cx="2194560" cy="1645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032153" y="5342156"/>
            <a:ext cx="3031811" cy="830997"/>
          </a:xfrm>
          <a:prstGeom prst="rect">
            <a:avLst/>
          </a:prstGeom>
          <a:noFill/>
        </p:spPr>
        <p:txBody>
          <a:bodyPr wrap="square" rtlCol="0">
            <a:spAutoFit/>
          </a:bodyPr>
          <a:lstStyle/>
          <a:p>
            <a:pPr>
              <a:spcBef>
                <a:spcPts val="600"/>
              </a:spcBef>
            </a:pPr>
            <a:r>
              <a:rPr lang="en-US" sz="1600" b="1" dirty="0" smtClean="0"/>
              <a:t>Urbanization increases </a:t>
            </a:r>
            <a:r>
              <a:rPr lang="en-US" sz="1600" b="1" dirty="0"/>
              <a:t>peak discharges and </a:t>
            </a:r>
            <a:r>
              <a:rPr lang="en-US" sz="1600" b="1" dirty="0" smtClean="0"/>
              <a:t>volume </a:t>
            </a:r>
            <a:r>
              <a:rPr lang="en-US" sz="1600" b="1" dirty="0"/>
              <a:t>while decreasing </a:t>
            </a:r>
            <a:r>
              <a:rPr lang="en-US" sz="1600" b="1" dirty="0" smtClean="0"/>
              <a:t>variability</a:t>
            </a:r>
          </a:p>
        </p:txBody>
      </p:sp>
      <p:sp>
        <p:nvSpPr>
          <p:cNvPr id="15" name="TextBox 14"/>
          <p:cNvSpPr txBox="1"/>
          <p:nvPr/>
        </p:nvSpPr>
        <p:spPr>
          <a:xfrm>
            <a:off x="2822248" y="4114800"/>
            <a:ext cx="3444846" cy="338554"/>
          </a:xfrm>
          <a:prstGeom prst="rect">
            <a:avLst/>
          </a:prstGeom>
          <a:noFill/>
        </p:spPr>
        <p:txBody>
          <a:bodyPr wrap="square" rtlCol="0">
            <a:spAutoFit/>
          </a:bodyPr>
          <a:lstStyle/>
          <a:p>
            <a:r>
              <a:rPr lang="en-US" sz="1600" b="1" dirty="0" smtClean="0"/>
              <a:t>Hydrological modeling showed:</a:t>
            </a:r>
          </a:p>
        </p:txBody>
      </p:sp>
      <p:grpSp>
        <p:nvGrpSpPr>
          <p:cNvPr id="3" name="Group 2"/>
          <p:cNvGrpSpPr/>
          <p:nvPr/>
        </p:nvGrpSpPr>
        <p:grpSpPr>
          <a:xfrm>
            <a:off x="45067" y="1382557"/>
            <a:ext cx="4374533" cy="2213313"/>
            <a:chOff x="45067" y="1382557"/>
            <a:chExt cx="4523270" cy="2233319"/>
          </a:xfrm>
        </p:grpSpPr>
        <p:pic>
          <p:nvPicPr>
            <p:cNvPr id="74763" name="Picture 1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6253" y="1382557"/>
              <a:ext cx="4398417" cy="223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609600" y="3395815"/>
              <a:ext cx="3958737" cy="220061"/>
              <a:chOff x="609600" y="3395815"/>
              <a:chExt cx="3958737" cy="220061"/>
            </a:xfrm>
          </p:grpSpPr>
          <p:sp>
            <p:nvSpPr>
              <p:cNvPr id="11" name="TextBox 10"/>
              <p:cNvSpPr txBox="1"/>
              <p:nvPr/>
            </p:nvSpPr>
            <p:spPr>
              <a:xfrm>
                <a:off x="609600" y="3395815"/>
                <a:ext cx="678391" cy="200055"/>
              </a:xfrm>
              <a:prstGeom prst="rect">
                <a:avLst/>
              </a:prstGeom>
              <a:solidFill>
                <a:schemeClr val="bg1"/>
              </a:solidFill>
            </p:spPr>
            <p:txBody>
              <a:bodyPr wrap="none" rtlCol="0">
                <a:spAutoFit/>
              </a:bodyPr>
              <a:lstStyle/>
              <a:p>
                <a:r>
                  <a:rPr lang="en-US" sz="700" dirty="0" smtClean="0"/>
                  <a:t>Greenhouse</a:t>
                </a:r>
                <a:endParaRPr lang="en-US" sz="700" dirty="0"/>
              </a:p>
            </p:txBody>
          </p:sp>
          <p:sp>
            <p:nvSpPr>
              <p:cNvPr id="18" name="TextBox 17"/>
              <p:cNvSpPr txBox="1"/>
              <p:nvPr/>
            </p:nvSpPr>
            <p:spPr>
              <a:xfrm>
                <a:off x="1287991" y="3395815"/>
                <a:ext cx="498855" cy="200055"/>
              </a:xfrm>
              <a:prstGeom prst="rect">
                <a:avLst/>
              </a:prstGeom>
              <a:solidFill>
                <a:schemeClr val="bg1"/>
              </a:solidFill>
            </p:spPr>
            <p:txBody>
              <a:bodyPr wrap="none" rtlCol="0">
                <a:spAutoFit/>
              </a:bodyPr>
              <a:lstStyle/>
              <a:p>
                <a:r>
                  <a:rPr lang="en-US" sz="700" dirty="0" smtClean="0"/>
                  <a:t>Nursery</a:t>
                </a:r>
                <a:endParaRPr lang="en-US" sz="700" dirty="0"/>
              </a:p>
            </p:txBody>
          </p:sp>
          <p:sp>
            <p:nvSpPr>
              <p:cNvPr id="19" name="TextBox 18"/>
              <p:cNvSpPr txBox="1"/>
              <p:nvPr/>
            </p:nvSpPr>
            <p:spPr>
              <a:xfrm>
                <a:off x="1868428" y="3395815"/>
                <a:ext cx="662361" cy="220061"/>
              </a:xfrm>
              <a:prstGeom prst="rect">
                <a:avLst/>
              </a:prstGeom>
              <a:solidFill>
                <a:schemeClr val="bg1"/>
              </a:solidFill>
            </p:spPr>
            <p:txBody>
              <a:bodyPr wrap="none" rtlCol="0">
                <a:spAutoFit/>
              </a:bodyPr>
              <a:lstStyle/>
              <a:p>
                <a:r>
                  <a:rPr lang="en-US" sz="700" dirty="0" smtClean="0"/>
                  <a:t>Commercial</a:t>
                </a:r>
                <a:endParaRPr lang="en-US" sz="700" dirty="0"/>
              </a:p>
            </p:txBody>
          </p:sp>
          <p:sp>
            <p:nvSpPr>
              <p:cNvPr id="20" name="TextBox 19"/>
              <p:cNvSpPr txBox="1"/>
              <p:nvPr/>
            </p:nvSpPr>
            <p:spPr>
              <a:xfrm>
                <a:off x="2517369" y="3395815"/>
                <a:ext cx="625492" cy="200055"/>
              </a:xfrm>
              <a:prstGeom prst="rect">
                <a:avLst/>
              </a:prstGeom>
              <a:solidFill>
                <a:schemeClr val="bg1"/>
              </a:solidFill>
            </p:spPr>
            <p:txBody>
              <a:bodyPr wrap="none" rtlCol="0">
                <a:spAutoFit/>
              </a:bodyPr>
              <a:lstStyle/>
              <a:p>
                <a:r>
                  <a:rPr lang="en-US" sz="700" dirty="0" smtClean="0"/>
                  <a:t>Residential</a:t>
                </a:r>
                <a:endParaRPr lang="en-US" sz="700" dirty="0"/>
              </a:p>
            </p:txBody>
          </p:sp>
          <p:sp>
            <p:nvSpPr>
              <p:cNvPr id="21" name="TextBox 20"/>
              <p:cNvSpPr txBox="1"/>
              <p:nvPr/>
            </p:nvSpPr>
            <p:spPr>
              <a:xfrm>
                <a:off x="3202287" y="3395815"/>
                <a:ext cx="532518" cy="200055"/>
              </a:xfrm>
              <a:prstGeom prst="rect">
                <a:avLst/>
              </a:prstGeom>
              <a:solidFill>
                <a:schemeClr val="bg1"/>
              </a:solidFill>
            </p:spPr>
            <p:txBody>
              <a:bodyPr wrap="none" rtlCol="0">
                <a:spAutoFit/>
              </a:bodyPr>
              <a:lstStyle/>
              <a:p>
                <a:r>
                  <a:rPr lang="en-US" sz="700" dirty="0" smtClean="0"/>
                  <a:t>Avocado</a:t>
                </a:r>
                <a:endParaRPr lang="en-US" sz="700" dirty="0"/>
              </a:p>
            </p:txBody>
          </p:sp>
          <p:sp>
            <p:nvSpPr>
              <p:cNvPr id="22" name="TextBox 21"/>
              <p:cNvSpPr txBox="1"/>
              <p:nvPr/>
            </p:nvSpPr>
            <p:spPr>
              <a:xfrm>
                <a:off x="3710410" y="3395815"/>
                <a:ext cx="857927" cy="200055"/>
              </a:xfrm>
              <a:prstGeom prst="rect">
                <a:avLst/>
              </a:prstGeom>
              <a:solidFill>
                <a:schemeClr val="bg1"/>
              </a:solidFill>
            </p:spPr>
            <p:txBody>
              <a:bodyPr wrap="none" rtlCol="0">
                <a:spAutoFit/>
              </a:bodyPr>
              <a:lstStyle/>
              <a:p>
                <a:r>
                  <a:rPr lang="en-US" sz="700" dirty="0" smtClean="0"/>
                  <a:t>Chaparral/Forest</a:t>
                </a:r>
                <a:endParaRPr lang="en-US" sz="700" dirty="0"/>
              </a:p>
            </p:txBody>
          </p:sp>
        </p:grpSp>
        <p:grpSp>
          <p:nvGrpSpPr>
            <p:cNvPr id="12" name="Group 11"/>
            <p:cNvGrpSpPr/>
            <p:nvPr/>
          </p:nvGrpSpPr>
          <p:grpSpPr>
            <a:xfrm>
              <a:off x="45067" y="1441057"/>
              <a:ext cx="534889" cy="1995452"/>
              <a:chOff x="45067" y="1441057"/>
              <a:chExt cx="534889" cy="1995452"/>
            </a:xfrm>
          </p:grpSpPr>
          <p:sp>
            <p:nvSpPr>
              <p:cNvPr id="23" name="TextBox 22"/>
              <p:cNvSpPr txBox="1"/>
              <p:nvPr/>
            </p:nvSpPr>
            <p:spPr>
              <a:xfrm rot="16200000">
                <a:off x="-570725" y="2292193"/>
                <a:ext cx="1502428" cy="270843"/>
              </a:xfrm>
              <a:prstGeom prst="rect">
                <a:avLst/>
              </a:prstGeom>
              <a:solidFill>
                <a:schemeClr val="bg1"/>
              </a:solidFill>
            </p:spPr>
            <p:txBody>
              <a:bodyPr wrap="square" rtlCol="0">
                <a:spAutoFit/>
              </a:bodyPr>
              <a:lstStyle/>
              <a:p>
                <a:r>
                  <a:rPr lang="en-US" sz="1000" dirty="0" smtClean="0"/>
                  <a:t>Nitrate flux (</a:t>
                </a:r>
                <a:r>
                  <a:rPr lang="en-US" sz="1000" dirty="0" err="1" smtClean="0"/>
                  <a:t>mol</a:t>
                </a:r>
                <a:r>
                  <a:rPr lang="en-US" sz="1000" dirty="0" smtClean="0"/>
                  <a:t> ha</a:t>
                </a:r>
                <a:r>
                  <a:rPr lang="en-US" sz="1000" baseline="30000" dirty="0" smtClean="0"/>
                  <a:t>-1</a:t>
                </a:r>
                <a:r>
                  <a:rPr lang="en-US" sz="1000" dirty="0" smtClean="0"/>
                  <a:t>) </a:t>
                </a:r>
                <a:endParaRPr lang="en-US" sz="1000" dirty="0"/>
              </a:p>
            </p:txBody>
          </p:sp>
          <p:sp>
            <p:nvSpPr>
              <p:cNvPr id="24" name="TextBox 23"/>
              <p:cNvSpPr txBox="1"/>
              <p:nvPr/>
            </p:nvSpPr>
            <p:spPr>
              <a:xfrm>
                <a:off x="270256" y="3236454"/>
                <a:ext cx="309700" cy="200055"/>
              </a:xfrm>
              <a:prstGeom prst="rect">
                <a:avLst/>
              </a:prstGeom>
              <a:solidFill>
                <a:schemeClr val="bg1"/>
              </a:solidFill>
            </p:spPr>
            <p:txBody>
              <a:bodyPr wrap="none" rtlCol="0">
                <a:spAutoFit/>
              </a:bodyPr>
              <a:lstStyle/>
              <a:p>
                <a:r>
                  <a:rPr lang="en-US" sz="700" dirty="0" smtClean="0"/>
                  <a:t>0.1</a:t>
                </a:r>
                <a:endParaRPr lang="en-US" sz="700" dirty="0"/>
              </a:p>
            </p:txBody>
          </p:sp>
          <p:sp>
            <p:nvSpPr>
              <p:cNvPr id="25" name="TextBox 24"/>
              <p:cNvSpPr txBox="1"/>
              <p:nvPr/>
            </p:nvSpPr>
            <p:spPr>
              <a:xfrm>
                <a:off x="345596" y="2895600"/>
                <a:ext cx="234360" cy="200055"/>
              </a:xfrm>
              <a:prstGeom prst="rect">
                <a:avLst/>
              </a:prstGeom>
              <a:solidFill>
                <a:schemeClr val="bg1"/>
              </a:solidFill>
            </p:spPr>
            <p:txBody>
              <a:bodyPr wrap="none" rtlCol="0">
                <a:spAutoFit/>
              </a:bodyPr>
              <a:lstStyle/>
              <a:p>
                <a:r>
                  <a:rPr lang="en-US" sz="700" dirty="0" smtClean="0"/>
                  <a:t>1</a:t>
                </a:r>
                <a:endParaRPr lang="en-US" sz="700" dirty="0"/>
              </a:p>
            </p:txBody>
          </p:sp>
          <p:sp>
            <p:nvSpPr>
              <p:cNvPr id="26" name="TextBox 25"/>
              <p:cNvSpPr txBox="1"/>
              <p:nvPr/>
            </p:nvSpPr>
            <p:spPr>
              <a:xfrm>
                <a:off x="295904" y="2533537"/>
                <a:ext cx="284052" cy="200055"/>
              </a:xfrm>
              <a:prstGeom prst="rect">
                <a:avLst/>
              </a:prstGeom>
              <a:solidFill>
                <a:schemeClr val="bg1"/>
              </a:solidFill>
            </p:spPr>
            <p:txBody>
              <a:bodyPr wrap="none" rtlCol="0">
                <a:spAutoFit/>
              </a:bodyPr>
              <a:lstStyle/>
              <a:p>
                <a:r>
                  <a:rPr lang="en-US" sz="700" dirty="0" smtClean="0"/>
                  <a:t>10</a:t>
                </a:r>
                <a:endParaRPr lang="en-US" sz="700" dirty="0"/>
              </a:p>
            </p:txBody>
          </p:sp>
          <p:sp>
            <p:nvSpPr>
              <p:cNvPr id="27" name="TextBox 26"/>
              <p:cNvSpPr txBox="1"/>
              <p:nvPr/>
            </p:nvSpPr>
            <p:spPr>
              <a:xfrm>
                <a:off x="246210" y="2133600"/>
                <a:ext cx="333746" cy="200055"/>
              </a:xfrm>
              <a:prstGeom prst="rect">
                <a:avLst/>
              </a:prstGeom>
              <a:solidFill>
                <a:schemeClr val="bg1"/>
              </a:solidFill>
            </p:spPr>
            <p:txBody>
              <a:bodyPr wrap="none" rtlCol="0">
                <a:spAutoFit/>
              </a:bodyPr>
              <a:lstStyle/>
              <a:p>
                <a:r>
                  <a:rPr lang="en-US" sz="700" dirty="0" smtClean="0"/>
                  <a:t>100</a:t>
                </a:r>
                <a:endParaRPr lang="en-US" sz="700" dirty="0"/>
              </a:p>
            </p:txBody>
          </p:sp>
          <p:sp>
            <p:nvSpPr>
              <p:cNvPr id="28" name="TextBox 27"/>
              <p:cNvSpPr txBox="1"/>
              <p:nvPr/>
            </p:nvSpPr>
            <p:spPr>
              <a:xfrm>
                <a:off x="196518" y="1804972"/>
                <a:ext cx="383438" cy="200055"/>
              </a:xfrm>
              <a:prstGeom prst="rect">
                <a:avLst/>
              </a:prstGeom>
              <a:solidFill>
                <a:schemeClr val="bg1"/>
              </a:solidFill>
            </p:spPr>
            <p:txBody>
              <a:bodyPr wrap="none" rtlCol="0">
                <a:spAutoFit/>
              </a:bodyPr>
              <a:lstStyle/>
              <a:p>
                <a:r>
                  <a:rPr lang="en-US" sz="700" dirty="0" smtClean="0"/>
                  <a:t>1000</a:t>
                </a:r>
                <a:endParaRPr lang="en-US" sz="700" dirty="0"/>
              </a:p>
            </p:txBody>
          </p:sp>
          <p:sp>
            <p:nvSpPr>
              <p:cNvPr id="29" name="TextBox 28"/>
              <p:cNvSpPr txBox="1"/>
              <p:nvPr/>
            </p:nvSpPr>
            <p:spPr>
              <a:xfrm>
                <a:off x="146824" y="1441057"/>
                <a:ext cx="433132" cy="200055"/>
              </a:xfrm>
              <a:prstGeom prst="rect">
                <a:avLst/>
              </a:prstGeom>
              <a:solidFill>
                <a:schemeClr val="bg1"/>
              </a:solidFill>
            </p:spPr>
            <p:txBody>
              <a:bodyPr wrap="none" rtlCol="0">
                <a:spAutoFit/>
              </a:bodyPr>
              <a:lstStyle/>
              <a:p>
                <a:r>
                  <a:rPr lang="en-US" sz="700" dirty="0" smtClean="0"/>
                  <a:t>10000</a:t>
                </a:r>
                <a:endParaRPr lang="en-US" sz="700" dirty="0"/>
              </a:p>
            </p:txBody>
          </p:sp>
        </p:grpSp>
      </p:grpSp>
      <p:cxnSp>
        <p:nvCxnSpPr>
          <p:cNvPr id="17" name="Straight Arrow Connector 16"/>
          <p:cNvCxnSpPr/>
          <p:nvPr/>
        </p:nvCxnSpPr>
        <p:spPr>
          <a:xfrm flipH="1">
            <a:off x="2895600" y="5088731"/>
            <a:ext cx="253044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489353" y="6173153"/>
            <a:ext cx="253044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794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Emerging Theme from SBC I </a:t>
            </a:r>
            <a:endParaRPr lang="en-US" altLang="en-US" sz="2800" b="1" i="1" dirty="0">
              <a:solidFill>
                <a:srgbClr val="000066"/>
              </a:solidFill>
              <a:latin typeface="+mn-lt"/>
            </a:endParaRPr>
          </a:p>
        </p:txBody>
      </p:sp>
      <p:sp>
        <p:nvSpPr>
          <p:cNvPr id="3" name="Text Box 16"/>
          <p:cNvSpPr txBox="1">
            <a:spLocks noChangeArrowheads="1"/>
          </p:cNvSpPr>
          <p:nvPr/>
        </p:nvSpPr>
        <p:spPr bwMode="auto">
          <a:xfrm>
            <a:off x="132113" y="5410200"/>
            <a:ext cx="8915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b="1" dirty="0" smtClean="0">
                <a:latin typeface="+mn-lt"/>
              </a:rPr>
              <a:t>The biological structure and ecological functions of kelp forests, and their material exchange with adjacent ecosystems, is highly variable in space and time</a:t>
            </a:r>
            <a:endParaRPr lang="en-US" altLang="en-US" sz="2400" b="1" i="1" dirty="0">
              <a:latin typeface="+mn-lt"/>
            </a:endParaRP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85434" y="914400"/>
            <a:ext cx="3791566" cy="425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065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022" y="5410200"/>
            <a:ext cx="8701378" cy="1107996"/>
          </a:xfrm>
          <a:prstGeom prst="rect">
            <a:avLst/>
          </a:prstGeom>
          <a:noFill/>
        </p:spPr>
        <p:txBody>
          <a:bodyPr wrap="square" rtlCol="0">
            <a:spAutoFit/>
          </a:bodyPr>
          <a:lstStyle/>
          <a:p>
            <a:r>
              <a:rPr lang="en-US" sz="2200" b="1" i="1" dirty="0" smtClean="0">
                <a:latin typeface="Calibri" panose="020F0502020204030204" pitchFamily="34" charset="0"/>
              </a:rPr>
              <a:t>Focus:</a:t>
            </a:r>
            <a:r>
              <a:rPr lang="en-US" sz="2200" dirty="0" smtClean="0">
                <a:latin typeface="Calibri" panose="020F0502020204030204" pitchFamily="34" charset="0"/>
              </a:rPr>
              <a:t> Determine </a:t>
            </a:r>
            <a:r>
              <a:rPr lang="en-US" sz="2200" dirty="0">
                <a:latin typeface="Calibri" panose="020F0502020204030204" pitchFamily="34" charset="0"/>
              </a:rPr>
              <a:t>how environmental drivers </a:t>
            </a:r>
            <a:r>
              <a:rPr lang="en-US" sz="2200" dirty="0" smtClean="0">
                <a:latin typeface="Calibri" panose="020F0502020204030204" pitchFamily="34" charset="0"/>
              </a:rPr>
              <a:t>and human activities acting </a:t>
            </a:r>
            <a:r>
              <a:rPr lang="en-US" sz="2200" dirty="0">
                <a:latin typeface="Calibri" panose="020F0502020204030204" pitchFamily="34" charset="0"/>
              </a:rPr>
              <a:t>over different spatial and temporal scales interact to influence </a:t>
            </a:r>
            <a:r>
              <a:rPr lang="en-US" sz="2200" dirty="0" smtClean="0">
                <a:latin typeface="Calibri" panose="020F0502020204030204" pitchFamily="34" charset="0"/>
              </a:rPr>
              <a:t>rates of material exchange, and kelp forest structure and function</a:t>
            </a:r>
            <a:endParaRPr lang="en-US" sz="2200" dirty="0">
              <a:latin typeface="Calibri" panose="020F0502020204030204" pitchFamily="34" charset="0"/>
            </a:endParaRPr>
          </a:p>
        </p:txBody>
      </p:sp>
      <p:sp>
        <p:nvSpPr>
          <p:cNvPr id="7" name="Text Box 16"/>
          <p:cNvSpPr txBox="1">
            <a:spLocks noChangeArrowheads="1"/>
          </p:cNvSpPr>
          <p:nvPr/>
        </p:nvSpPr>
        <p:spPr bwMode="auto">
          <a:xfrm>
            <a:off x="76200"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cs typeface="Arial" panose="020B0604020202020204" pitchFamily="34" charset="0"/>
              </a:rPr>
              <a:t>SBC II: 2006-2012</a:t>
            </a:r>
            <a:endParaRPr lang="en-US" altLang="en-US" sz="2800" b="1" i="1" dirty="0">
              <a:solidFill>
                <a:srgbClr val="000066"/>
              </a:solidFill>
              <a:cs typeface="Arial" panose="020B0604020202020204" pitchFamily="34" charset="0"/>
            </a:endParaRPr>
          </a:p>
        </p:txBody>
      </p:sp>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89198"/>
            <a:ext cx="6858000" cy="421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990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537162650"/>
              </p:ext>
            </p:extLst>
          </p:nvPr>
        </p:nvGraphicFramePr>
        <p:xfrm>
          <a:off x="248618" y="3429000"/>
          <a:ext cx="2723182" cy="2858411"/>
        </p:xfrm>
        <a:graphic>
          <a:graphicData uri="http://schemas.openxmlformats.org/presentationml/2006/ole">
            <mc:AlternateContent xmlns:mc="http://schemas.openxmlformats.org/markup-compatibility/2006">
              <mc:Choice xmlns:v="urn:schemas-microsoft-com:vml" Requires="v">
                <p:oleObj spid="_x0000_s73842" name="SPW 10.0 Graph" r:id="rId4" imgW="4758538" imgH="4994453" progId="SigmaPlotGraphicObject.9">
                  <p:embed/>
                </p:oleObj>
              </mc:Choice>
              <mc:Fallback>
                <p:oleObj name="SPW 10.0 Graph" r:id="rId4" imgW="4758538" imgH="4994453" progId="SigmaPlotGraphicObject.9">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18" y="3429000"/>
                        <a:ext cx="2723182" cy="2858411"/>
                      </a:xfrm>
                      <a:prstGeom prst="rect">
                        <a:avLst/>
                      </a:prstGeom>
                      <a:noFill/>
                      <a:ln>
                        <a:noFill/>
                      </a:ln>
                    </p:spPr>
                  </p:pic>
                </p:oleObj>
              </mc:Fallback>
            </mc:AlternateContent>
          </a:graphicData>
        </a:graphic>
      </p:graphicFrame>
      <p:sp>
        <p:nvSpPr>
          <p:cNvPr id="3" name="Text Box 16"/>
          <p:cNvSpPr txBox="1">
            <a:spLocks noChangeArrowheads="1"/>
          </p:cNvSpPr>
          <p:nvPr/>
        </p:nvSpPr>
        <p:spPr bwMode="auto">
          <a:xfrm>
            <a:off x="0" y="2387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II – </a:t>
            </a:r>
            <a:r>
              <a:rPr lang="en-US" altLang="en-US" sz="2800" b="1" i="1" dirty="0" smtClean="0">
                <a:latin typeface="+mn-lt"/>
              </a:rPr>
              <a:t>Kelp forests</a:t>
            </a:r>
            <a:endParaRPr lang="en-US" altLang="en-US" sz="2800" b="1" i="1" dirty="0">
              <a:latin typeface="+mn-lt"/>
            </a:endParaRPr>
          </a:p>
        </p:txBody>
      </p:sp>
      <p:sp>
        <p:nvSpPr>
          <p:cNvPr id="7" name="Text Box 12"/>
          <p:cNvSpPr txBox="1">
            <a:spLocks noChangeArrowheads="1"/>
          </p:cNvSpPr>
          <p:nvPr/>
        </p:nvSpPr>
        <p:spPr bwMode="auto">
          <a:xfrm>
            <a:off x="2730418" y="4044690"/>
            <a:ext cx="191778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Wave disturbance overwhelms bottom-up and top-down forces to control kelp NPP</a:t>
            </a:r>
            <a:endParaRPr lang="en-US" altLang="en-US" sz="1600" b="1" dirty="0"/>
          </a:p>
        </p:txBody>
      </p:sp>
      <p:sp>
        <p:nvSpPr>
          <p:cNvPr id="8" name="Text Box 169"/>
          <p:cNvSpPr txBox="1">
            <a:spLocks noChangeArrowheads="1"/>
          </p:cNvSpPr>
          <p:nvPr/>
        </p:nvSpPr>
        <p:spPr bwMode="auto">
          <a:xfrm>
            <a:off x="381000" y="6248400"/>
            <a:ext cx="153118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Reed et al. 2011 Ecology</a:t>
            </a:r>
            <a:endParaRPr lang="en-US" altLang="en-US" sz="900" b="1" i="1" dirty="0"/>
          </a:p>
        </p:txBody>
      </p:sp>
      <p:pic>
        <p:nvPicPr>
          <p:cNvPr id="7373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76800" y="1066800"/>
            <a:ext cx="2209800" cy="259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2"/>
          <p:cNvSpPr txBox="1">
            <a:spLocks noChangeArrowheads="1"/>
          </p:cNvSpPr>
          <p:nvPr/>
        </p:nvSpPr>
        <p:spPr bwMode="auto">
          <a:xfrm>
            <a:off x="7181052" y="1219200"/>
            <a:ext cx="191612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t>Periodic winter storms increase the diversity and complexity of kelp forest food </a:t>
            </a:r>
            <a:r>
              <a:rPr lang="en-US" altLang="en-US" sz="1600" b="1" dirty="0" smtClean="0"/>
              <a:t>webs, while frequent storms decrease it</a:t>
            </a:r>
            <a:endParaRPr lang="en-US" altLang="en-US" sz="1600" b="1" dirty="0"/>
          </a:p>
        </p:txBody>
      </p:sp>
      <p:sp>
        <p:nvSpPr>
          <p:cNvPr id="15" name="Text Box 169"/>
          <p:cNvSpPr txBox="1">
            <a:spLocks noChangeArrowheads="1"/>
          </p:cNvSpPr>
          <p:nvPr/>
        </p:nvSpPr>
        <p:spPr bwMode="auto">
          <a:xfrm>
            <a:off x="7168696" y="3235494"/>
            <a:ext cx="18290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900" b="1" i="1" dirty="0" smtClean="0"/>
              <a:t>Byrnes et al. 2011 Global Change Biology</a:t>
            </a:r>
            <a:endParaRPr lang="en-US" altLang="en-US" sz="900" b="1" i="1" dirty="0"/>
          </a:p>
        </p:txBody>
      </p:sp>
      <p:sp>
        <p:nvSpPr>
          <p:cNvPr id="17" name="Text Box 169"/>
          <p:cNvSpPr txBox="1">
            <a:spLocks noChangeArrowheads="1"/>
          </p:cNvSpPr>
          <p:nvPr/>
        </p:nvSpPr>
        <p:spPr bwMode="auto">
          <a:xfrm>
            <a:off x="139264" y="3165887"/>
            <a:ext cx="181331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Cavanaugh et al. 2011 MEPS</a:t>
            </a:r>
            <a:endParaRPr lang="en-US" altLang="en-US" sz="900" b="1" i="1" dirty="0"/>
          </a:p>
        </p:txBody>
      </p:sp>
      <p:sp>
        <p:nvSpPr>
          <p:cNvPr id="18" name="Text Box 12"/>
          <p:cNvSpPr txBox="1">
            <a:spLocks noChangeArrowheads="1"/>
          </p:cNvSpPr>
          <p:nvPr/>
        </p:nvSpPr>
        <p:spPr bwMode="auto">
          <a:xfrm>
            <a:off x="163526" y="933460"/>
            <a:ext cx="433227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Novel method of assessing kelp biomass dynamics from Landsat satellite imagery greatly expands the spatial and temporal scope of our analyses</a:t>
            </a:r>
            <a:endParaRPr lang="en-US" altLang="en-US" sz="1600" b="1" dirty="0"/>
          </a:p>
        </p:txBody>
      </p:sp>
      <p:pic>
        <p:nvPicPr>
          <p:cNvPr id="73737" name="Picture 9"/>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31384" y="4799558"/>
            <a:ext cx="3552825" cy="148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169"/>
          <p:cNvSpPr txBox="1">
            <a:spLocks noChangeArrowheads="1"/>
          </p:cNvSpPr>
          <p:nvPr/>
        </p:nvSpPr>
        <p:spPr bwMode="auto">
          <a:xfrm>
            <a:off x="7576572" y="6324600"/>
            <a:ext cx="13388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Kay et al. 2012 MEPS</a:t>
            </a:r>
            <a:endParaRPr lang="en-US" altLang="en-US" sz="900" b="1" i="1" dirty="0"/>
          </a:p>
        </p:txBody>
      </p:sp>
      <p:sp>
        <p:nvSpPr>
          <p:cNvPr id="22" name="Text Box 12"/>
          <p:cNvSpPr txBox="1">
            <a:spLocks noChangeArrowheads="1"/>
          </p:cNvSpPr>
          <p:nvPr/>
        </p:nvSpPr>
        <p:spPr bwMode="auto">
          <a:xfrm>
            <a:off x="5127804" y="3874380"/>
            <a:ext cx="388762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Marine Protected Areas increase lobster populations within reserves, but do not increase fishery yields outside reserves</a:t>
            </a:r>
            <a:endParaRPr lang="en-US" altLang="en-US" sz="1600" b="1" dirty="0"/>
          </a:p>
        </p:txBody>
      </p:sp>
      <p:pic>
        <p:nvPicPr>
          <p:cNvPr id="73815" name="Picture 87"/>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r="39067"/>
          <a:stretch/>
        </p:blipFill>
        <p:spPr bwMode="auto">
          <a:xfrm>
            <a:off x="228600" y="2088363"/>
            <a:ext cx="3785163" cy="10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371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II – </a:t>
            </a:r>
            <a:r>
              <a:rPr lang="en-US" altLang="en-US" sz="2800" b="1" i="1" dirty="0" smtClean="0">
                <a:latin typeface="+mn-lt"/>
              </a:rPr>
              <a:t>Coastal Ocean</a:t>
            </a:r>
            <a:endParaRPr lang="en-US" altLang="en-US" sz="2800" b="1" i="1" dirty="0">
              <a:latin typeface="+mn-lt"/>
            </a:endParaRPr>
          </a:p>
        </p:txBody>
      </p:sp>
      <p:sp>
        <p:nvSpPr>
          <p:cNvPr id="5" name="TextBox 4"/>
          <p:cNvSpPr txBox="1"/>
          <p:nvPr/>
        </p:nvSpPr>
        <p:spPr>
          <a:xfrm>
            <a:off x="304800" y="662226"/>
            <a:ext cx="4038600" cy="1323439"/>
          </a:xfrm>
          <a:prstGeom prst="rect">
            <a:avLst/>
          </a:prstGeom>
          <a:noFill/>
        </p:spPr>
        <p:txBody>
          <a:bodyPr wrap="square" rtlCol="0">
            <a:spAutoFit/>
          </a:bodyPr>
          <a:lstStyle/>
          <a:p>
            <a:r>
              <a:rPr lang="en-US" sz="1600" b="1" dirty="0" smtClean="0"/>
              <a:t>Rapid cross-shore delivery </a:t>
            </a:r>
            <a:r>
              <a:rPr lang="en-US" sz="1600" b="1" dirty="0"/>
              <a:t>of </a:t>
            </a:r>
            <a:r>
              <a:rPr lang="en-US" sz="1600" b="1" dirty="0" smtClean="0"/>
              <a:t>offshore nutrients </a:t>
            </a:r>
            <a:r>
              <a:rPr lang="en-US" sz="1600" b="1" dirty="0"/>
              <a:t>and phytoplankton </a:t>
            </a:r>
            <a:r>
              <a:rPr lang="en-US" sz="1600" b="1" dirty="0" smtClean="0"/>
              <a:t>produced on the outer shelf </a:t>
            </a:r>
            <a:r>
              <a:rPr lang="en-US" sz="1600" b="1" dirty="0"/>
              <a:t>during spring, but significant isolation of the inner shelf from offshore </a:t>
            </a:r>
            <a:r>
              <a:rPr lang="en-US" sz="1600" b="1" dirty="0" smtClean="0"/>
              <a:t>during summer </a:t>
            </a:r>
            <a:r>
              <a:rPr lang="en-US" sz="1600" b="1" dirty="0"/>
              <a:t>and fall</a:t>
            </a:r>
          </a:p>
        </p:txBody>
      </p:sp>
      <p:sp>
        <p:nvSpPr>
          <p:cNvPr id="7" name="Text Box 169"/>
          <p:cNvSpPr txBox="1">
            <a:spLocks noChangeArrowheads="1"/>
          </p:cNvSpPr>
          <p:nvPr/>
        </p:nvSpPr>
        <p:spPr bwMode="auto">
          <a:xfrm>
            <a:off x="451083" y="3886200"/>
            <a:ext cx="224933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Goodman et al. 2012 Con. Shelf. Res. </a:t>
            </a:r>
            <a:endParaRPr lang="en-US" altLang="en-US" sz="900" b="1" i="1" dirty="0"/>
          </a:p>
        </p:txBody>
      </p:sp>
      <p:sp>
        <p:nvSpPr>
          <p:cNvPr id="8" name="Text Box 169"/>
          <p:cNvSpPr txBox="1">
            <a:spLocks noChangeArrowheads="1"/>
          </p:cNvSpPr>
          <p:nvPr/>
        </p:nvSpPr>
        <p:spPr bwMode="auto">
          <a:xfrm>
            <a:off x="451083" y="4044064"/>
            <a:ext cx="256352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err="1" smtClean="0"/>
              <a:t>Halewood</a:t>
            </a:r>
            <a:r>
              <a:rPr lang="en-US" altLang="en-US" sz="900" b="1" i="1" dirty="0" smtClean="0"/>
              <a:t> et al. 2012 </a:t>
            </a:r>
            <a:r>
              <a:rPr lang="en-US" altLang="en-US" sz="900" b="1" i="1" dirty="0" err="1" smtClean="0"/>
              <a:t>Aquat</a:t>
            </a:r>
            <a:r>
              <a:rPr lang="en-US" altLang="en-US" sz="900" b="1" i="1" dirty="0" smtClean="0"/>
              <a:t>. Microbial Ecol.</a:t>
            </a:r>
            <a:endParaRPr lang="en-US" altLang="en-US" sz="900" b="1" i="1" dirty="0"/>
          </a:p>
        </p:txBody>
      </p:sp>
      <p:sp>
        <p:nvSpPr>
          <p:cNvPr id="9" name="TextBox 8"/>
          <p:cNvSpPr txBox="1"/>
          <p:nvPr/>
        </p:nvSpPr>
        <p:spPr>
          <a:xfrm>
            <a:off x="4838205" y="703774"/>
            <a:ext cx="4228254" cy="1077218"/>
          </a:xfrm>
          <a:prstGeom prst="rect">
            <a:avLst/>
          </a:prstGeom>
          <a:noFill/>
        </p:spPr>
        <p:txBody>
          <a:bodyPr wrap="square" rtlCol="0">
            <a:spAutoFit/>
          </a:bodyPr>
          <a:lstStyle/>
          <a:p>
            <a:r>
              <a:rPr lang="en-US" sz="1600" b="1" dirty="0" smtClean="0"/>
              <a:t>High </a:t>
            </a:r>
            <a:r>
              <a:rPr lang="en-US" sz="1600" b="1" dirty="0"/>
              <a:t>phytoplankton biomass and </a:t>
            </a:r>
            <a:r>
              <a:rPr lang="en-US" sz="1600" b="1" dirty="0" smtClean="0"/>
              <a:t>NPP along the mainland and in </a:t>
            </a:r>
            <a:r>
              <a:rPr lang="en-US" sz="1600" b="1" dirty="0"/>
              <a:t>the </a:t>
            </a:r>
            <a:r>
              <a:rPr lang="en-US" sz="1600" b="1" dirty="0" smtClean="0"/>
              <a:t>western Channel results from upwelling offshore and particle retention inshore</a:t>
            </a:r>
            <a:endParaRPr lang="en-US" sz="1600" b="1"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56846" y="1712385"/>
            <a:ext cx="3606552" cy="2431260"/>
          </a:xfrm>
          <a:prstGeom prst="rect">
            <a:avLst/>
          </a:prstGeom>
        </p:spPr>
      </p:pic>
      <p:sp>
        <p:nvSpPr>
          <p:cNvPr id="11" name="Text Box 169"/>
          <p:cNvSpPr txBox="1">
            <a:spLocks noChangeArrowheads="1"/>
          </p:cNvSpPr>
          <p:nvPr/>
        </p:nvSpPr>
        <p:spPr bwMode="auto">
          <a:xfrm>
            <a:off x="6651890" y="4054911"/>
            <a:ext cx="21788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t>Brzezinski and Washburn 2011 JGR</a:t>
            </a:r>
            <a:endParaRPr lang="en-US" altLang="en-US" sz="900" b="1" i="1" dirty="0"/>
          </a:p>
        </p:txBody>
      </p:sp>
      <p:sp>
        <p:nvSpPr>
          <p:cNvPr id="12" name="Text Box 169"/>
          <p:cNvSpPr txBox="1">
            <a:spLocks noChangeArrowheads="1"/>
          </p:cNvSpPr>
          <p:nvPr/>
        </p:nvSpPr>
        <p:spPr bwMode="auto">
          <a:xfrm>
            <a:off x="5486400" y="6096000"/>
            <a:ext cx="132600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err="1" smtClean="0"/>
              <a:t>Fram</a:t>
            </a:r>
            <a:r>
              <a:rPr lang="en-US" altLang="en-US" sz="900" b="1" i="1" dirty="0" smtClean="0"/>
              <a:t> et al. 2011 L&amp;O</a:t>
            </a:r>
            <a:endParaRPr lang="en-US" altLang="en-US" sz="900" b="1" i="1" dirty="0"/>
          </a:p>
        </p:txBody>
      </p:sp>
      <p:sp>
        <p:nvSpPr>
          <p:cNvPr id="14" name="TextBox 13"/>
          <p:cNvSpPr txBox="1"/>
          <p:nvPr/>
        </p:nvSpPr>
        <p:spPr>
          <a:xfrm>
            <a:off x="5429002" y="4800600"/>
            <a:ext cx="3637457" cy="1323439"/>
          </a:xfrm>
          <a:prstGeom prst="rect">
            <a:avLst/>
          </a:prstGeom>
          <a:noFill/>
        </p:spPr>
        <p:txBody>
          <a:bodyPr wrap="square" rtlCol="0">
            <a:spAutoFit/>
          </a:bodyPr>
          <a:lstStyle/>
          <a:p>
            <a:r>
              <a:rPr lang="en-US" sz="1600" b="1" dirty="0"/>
              <a:t>Modeled </a:t>
            </a:r>
            <a:r>
              <a:rPr lang="en-US" sz="1600" b="1" dirty="0" smtClean="0"/>
              <a:t>kelp </a:t>
            </a:r>
            <a:r>
              <a:rPr lang="en-US" sz="1600" b="1" dirty="0"/>
              <a:t>nitrogen uptake </a:t>
            </a:r>
            <a:r>
              <a:rPr lang="en-US" sz="1600" b="1" dirty="0" smtClean="0"/>
              <a:t>&gt; </a:t>
            </a:r>
            <a:r>
              <a:rPr lang="en-US" sz="1600" b="1" dirty="0"/>
              <a:t>observed net </a:t>
            </a:r>
            <a:r>
              <a:rPr lang="en-US" sz="1600" b="1" dirty="0" smtClean="0"/>
              <a:t>acquisition except </a:t>
            </a:r>
            <a:r>
              <a:rPr lang="en-US" sz="1600" b="1" dirty="0"/>
              <a:t>during the warm </a:t>
            </a:r>
            <a:r>
              <a:rPr lang="en-US" sz="1600" b="1" dirty="0" smtClean="0"/>
              <a:t>stratified summer </a:t>
            </a:r>
            <a:r>
              <a:rPr lang="en-US" sz="1600" b="1" dirty="0"/>
              <a:t>and autumn </a:t>
            </a:r>
            <a:r>
              <a:rPr lang="en-US" sz="1600" b="1" dirty="0" smtClean="0"/>
              <a:t>months when NO</a:t>
            </a:r>
            <a:r>
              <a:rPr lang="en-US" sz="1600" b="1" baseline="-25000" dirty="0" smtClean="0"/>
              <a:t>3 </a:t>
            </a:r>
            <a:r>
              <a:rPr lang="en-US" sz="1600" b="1" dirty="0" smtClean="0"/>
              <a:t>from all sources is low</a:t>
            </a:r>
            <a:endParaRPr lang="en-US" sz="1600" b="1" dirty="0"/>
          </a:p>
        </p:txBody>
      </p:sp>
      <p:pic>
        <p:nvPicPr>
          <p:cNvPr id="75779" name="Picture 3" descr="C:\Users\Dan Reed\My Pictures\photos\McPeak copyright photos\da2e4483f759bf10c5dd15bea581226b.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3400" y="4495800"/>
            <a:ext cx="4685610" cy="2047877"/>
          </a:xfrm>
          <a:prstGeom prst="rect">
            <a:avLst/>
          </a:prstGeom>
          <a:noFill/>
          <a:extLst>
            <a:ext uri="{909E8E84-426E-40DD-AFC4-6F175D3DCCD1}">
              <a14:hiddenFill xmlns:a14="http://schemas.microsoft.com/office/drawing/2010/main">
                <a:solidFill>
                  <a:srgbClr val="FFFFFF"/>
                </a:solidFill>
              </a14:hiddenFill>
            </a:ext>
          </a:extLst>
        </p:spPr>
      </p:pic>
      <p:pic>
        <p:nvPicPr>
          <p:cNvPr id="75780" name="Picture 4" descr="X:\internal\images\Photos\Research images\cross_shelf_water_sampling\P514017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3400" y="1985665"/>
            <a:ext cx="3429000" cy="194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381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7" name="Picture 7" descr="C:\Users\Dan Reed\My Pictures\drawings\LTER\sbc-lter_land_use_10fo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29200" y="1600200"/>
            <a:ext cx="3587143" cy="194846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Key Findings from SBC II – </a:t>
            </a:r>
            <a:r>
              <a:rPr lang="en-US" altLang="en-US" sz="2800" b="1" i="1" dirty="0" smtClean="0">
                <a:latin typeface="+mn-lt"/>
              </a:rPr>
              <a:t>Watersheds &amp; Beaches</a:t>
            </a:r>
            <a:endParaRPr lang="en-US" altLang="en-US" sz="2800" b="1" i="1" dirty="0">
              <a:latin typeface="+mn-lt"/>
            </a:endParaRPr>
          </a:p>
        </p:txBody>
      </p:sp>
      <p:sp>
        <p:nvSpPr>
          <p:cNvPr id="8" name="Text Box 12"/>
          <p:cNvSpPr txBox="1">
            <a:spLocks noChangeArrowheads="1"/>
          </p:cNvSpPr>
          <p:nvPr/>
        </p:nvSpPr>
        <p:spPr bwMode="auto">
          <a:xfrm>
            <a:off x="5099657" y="5791200"/>
            <a:ext cx="358714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Consumption </a:t>
            </a:r>
            <a:r>
              <a:rPr lang="en-US" altLang="en-US" sz="1600" b="1" dirty="0" smtClean="0"/>
              <a:t>and decomposition of kelp </a:t>
            </a:r>
            <a:r>
              <a:rPr lang="en-US" altLang="en-US" sz="1600" b="1" dirty="0" smtClean="0"/>
              <a:t>wrack on beaches leads to rapid N recycling</a:t>
            </a:r>
            <a:endParaRPr lang="en-US" altLang="en-US" sz="1600" b="1" dirty="0"/>
          </a:p>
        </p:txBody>
      </p:sp>
      <p:sp>
        <p:nvSpPr>
          <p:cNvPr id="11" name="Text Box 12"/>
          <p:cNvSpPr txBox="1">
            <a:spLocks noChangeArrowheads="1"/>
          </p:cNvSpPr>
          <p:nvPr/>
        </p:nvSpPr>
        <p:spPr bwMode="auto">
          <a:xfrm>
            <a:off x="242343" y="5880536"/>
            <a:ext cx="37926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Sediment and nutrient export from burned watersheds &gt;&gt; unburned watersheds</a:t>
            </a:r>
            <a:endParaRPr lang="en-US" altLang="en-US" sz="1600" b="1" dirty="0"/>
          </a:p>
        </p:txBody>
      </p:sp>
      <p:sp>
        <p:nvSpPr>
          <p:cNvPr id="15" name="Text Box 12"/>
          <p:cNvSpPr txBox="1">
            <a:spLocks noChangeArrowheads="1"/>
          </p:cNvSpPr>
          <p:nvPr/>
        </p:nvSpPr>
        <p:spPr bwMode="auto">
          <a:xfrm>
            <a:off x="340223" y="708958"/>
            <a:ext cx="37735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t>Runoff in wet ENSO years may increase NO</a:t>
            </a:r>
            <a:r>
              <a:rPr lang="en-US" altLang="en-US" sz="1600" b="1" baseline="-25000" dirty="0"/>
              <a:t>3</a:t>
            </a:r>
            <a:r>
              <a:rPr lang="en-US" altLang="en-US" sz="1600" b="1" dirty="0"/>
              <a:t> and PO</a:t>
            </a:r>
            <a:r>
              <a:rPr lang="en-US" altLang="en-US" sz="1600" b="1" baseline="-25000" dirty="0"/>
              <a:t>4</a:t>
            </a:r>
            <a:r>
              <a:rPr lang="en-US" altLang="en-US" sz="1600" b="1" dirty="0"/>
              <a:t> in </a:t>
            </a:r>
            <a:r>
              <a:rPr lang="en-US" altLang="en-US" sz="1600" b="1" dirty="0" smtClean="0"/>
              <a:t>nearshore waters 5-10 </a:t>
            </a:r>
            <a:r>
              <a:rPr lang="en-US" altLang="en-US" sz="1600" b="1" dirty="0"/>
              <a:t>fold</a:t>
            </a:r>
          </a:p>
        </p:txBody>
      </p:sp>
      <p:sp>
        <p:nvSpPr>
          <p:cNvPr id="19" name="Text Box 169"/>
          <p:cNvSpPr txBox="1">
            <a:spLocks noChangeArrowheads="1"/>
          </p:cNvSpPr>
          <p:nvPr/>
        </p:nvSpPr>
        <p:spPr bwMode="auto">
          <a:xfrm>
            <a:off x="4953000" y="1600200"/>
            <a:ext cx="199285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b="1" i="1" dirty="0" smtClean="0"/>
              <a:t>Robinson &amp; </a:t>
            </a:r>
            <a:r>
              <a:rPr lang="en-US" altLang="en-US" sz="900" b="1" i="1" dirty="0" err="1" smtClean="0"/>
              <a:t>Melack</a:t>
            </a:r>
            <a:r>
              <a:rPr lang="en-US" altLang="en-US" sz="900" b="1" i="1" dirty="0" smtClean="0"/>
              <a:t> 2013 JAWRA</a:t>
            </a:r>
            <a:endParaRPr lang="en-US" altLang="en-US" sz="900" b="1" i="1" dirty="0"/>
          </a:p>
        </p:txBody>
      </p:sp>
      <p:sp>
        <p:nvSpPr>
          <p:cNvPr id="20" name="Text Box 12"/>
          <p:cNvSpPr txBox="1">
            <a:spLocks noChangeArrowheads="1"/>
          </p:cNvSpPr>
          <p:nvPr/>
        </p:nvSpPr>
        <p:spPr bwMode="auto">
          <a:xfrm>
            <a:off x="4953000" y="762000"/>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smtClean="0"/>
              <a:t>Models developed for land use classes enable scaling of nutrient export based on antecedent moisture conditions</a:t>
            </a:r>
            <a:endParaRPr lang="en-US" altLang="en-US" sz="1600" b="1" dirty="0"/>
          </a:p>
        </p:txBody>
      </p:sp>
      <p:pic>
        <p:nvPicPr>
          <p:cNvPr id="76803" name="Picture 3" descr="X:\internal\images\Photos\Research images\Watershed research\fire images\gap20080708-151400-0.jpe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a:ext>
            </a:extLst>
          </a:blip>
          <a:srcRect/>
          <a:stretch/>
        </p:blipFill>
        <p:spPr bwMode="auto">
          <a:xfrm>
            <a:off x="286722" y="3832586"/>
            <a:ext cx="3788522" cy="2103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69"/>
          <p:cNvSpPr txBox="1">
            <a:spLocks noChangeArrowheads="1"/>
          </p:cNvSpPr>
          <p:nvPr/>
        </p:nvSpPr>
        <p:spPr bwMode="auto">
          <a:xfrm>
            <a:off x="303975" y="5687286"/>
            <a:ext cx="23070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900" b="1" i="1" dirty="0" smtClean="0">
                <a:solidFill>
                  <a:schemeClr val="bg1"/>
                </a:solidFill>
              </a:rPr>
              <a:t>Coombs and </a:t>
            </a:r>
            <a:r>
              <a:rPr lang="en-US" altLang="en-US" sz="900" b="1" i="1" dirty="0" err="1" smtClean="0">
                <a:solidFill>
                  <a:schemeClr val="bg1"/>
                </a:solidFill>
              </a:rPr>
              <a:t>Melack</a:t>
            </a:r>
            <a:r>
              <a:rPr lang="en-US" altLang="en-US" sz="900" b="1" i="1" dirty="0" smtClean="0">
                <a:solidFill>
                  <a:schemeClr val="bg1"/>
                </a:solidFill>
              </a:rPr>
              <a:t> 2013  Hydro. Proc</a:t>
            </a:r>
            <a:endParaRPr lang="en-US" altLang="en-US" sz="900" b="1" i="1" dirty="0">
              <a:solidFill>
                <a:schemeClr val="bg1"/>
              </a:solidFill>
            </a:endParaRPr>
          </a:p>
        </p:txBody>
      </p:sp>
      <p:pic>
        <p:nvPicPr>
          <p:cNvPr id="18" name="Picture 33" descr="DSCN241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63502" y="3810000"/>
            <a:ext cx="331853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9"/>
          <p:cNvSpPr txBox="1">
            <a:spLocks noChangeArrowheads="1"/>
          </p:cNvSpPr>
          <p:nvPr/>
        </p:nvSpPr>
        <p:spPr bwMode="auto">
          <a:xfrm>
            <a:off x="5105400" y="3810000"/>
            <a:ext cx="1999265" cy="230832"/>
          </a:xfrm>
          <a:prstGeom prst="rect">
            <a:avLst/>
          </a:prstGeom>
          <a:blipFill dpi="0" rotWithShape="1">
            <a:blip r:embed="rId6">
              <a:alphaModFix amt="55000"/>
            </a:blip>
            <a:srcRect/>
            <a:tile tx="0" ty="0" sx="100000" sy="100000" flip="none" algn="tl"/>
          </a:blipFill>
          <a:ln>
            <a:noFill/>
          </a:ln>
          <a:effectLst/>
          <a:extLst/>
        </p:spPr>
        <p:txBody>
          <a:bodyPr wrap="none">
            <a:spAutoFit/>
          </a:bodyPr>
          <a:lstStyle/>
          <a:p>
            <a:pPr algn="l"/>
            <a:r>
              <a:rPr lang="en-US" altLang="en-US" sz="900" b="1" i="1" dirty="0" smtClean="0"/>
              <a:t>Dugan et al. 2011  </a:t>
            </a:r>
            <a:r>
              <a:rPr lang="en-US" altLang="en-US" sz="900" b="1" i="1" dirty="0" err="1" smtClean="0"/>
              <a:t>Estuar</a:t>
            </a:r>
            <a:r>
              <a:rPr lang="en-US" altLang="en-US" sz="900" b="1" i="1" dirty="0" smtClean="0"/>
              <a:t>. Coasts</a:t>
            </a:r>
            <a:endParaRPr lang="en-US" altLang="en-US" sz="900" b="1" i="1" dirty="0"/>
          </a:p>
        </p:txBody>
      </p:sp>
      <p:pic>
        <p:nvPicPr>
          <p:cNvPr id="76804" name="Picture 4" descr="X:\internal\images\Photos\LTER landscapes\margin\AB runoff plume.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harpenSoften amount="63000"/>
                    </a14:imgEffect>
                    <a14:imgEffect>
                      <a14:colorTemperature colorTemp="7200"/>
                    </a14:imgEffect>
                  </a14:imgLayer>
                </a14:imgProps>
              </a:ext>
              <a:ext uri="{28A0092B-C50C-407E-A947-70E740481C1C}">
                <a14:useLocalDpi xmlns:a14="http://schemas.microsoft.com/office/drawing/2010/main"/>
              </a:ext>
            </a:extLst>
          </a:blip>
          <a:srcRect/>
          <a:stretch/>
        </p:blipFill>
        <p:spPr bwMode="auto">
          <a:xfrm>
            <a:off x="286722" y="1562338"/>
            <a:ext cx="3827086" cy="20995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69"/>
          <p:cNvSpPr txBox="1">
            <a:spLocks noChangeArrowheads="1"/>
          </p:cNvSpPr>
          <p:nvPr/>
        </p:nvSpPr>
        <p:spPr bwMode="auto">
          <a:xfrm>
            <a:off x="326979" y="3352800"/>
            <a:ext cx="170431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900" b="1" i="1" dirty="0" err="1" smtClean="0">
                <a:solidFill>
                  <a:schemeClr val="bg1"/>
                </a:solidFill>
              </a:rPr>
              <a:t>Beighley</a:t>
            </a:r>
            <a:r>
              <a:rPr lang="en-US" altLang="en-US" sz="900" b="1" i="1" dirty="0" smtClean="0">
                <a:solidFill>
                  <a:schemeClr val="bg1"/>
                </a:solidFill>
              </a:rPr>
              <a:t> et al. 2008 JAWRA</a:t>
            </a:r>
            <a:endParaRPr lang="en-US" altLang="en-US" sz="900" b="1" i="1" dirty="0">
              <a:solidFill>
                <a:schemeClr val="bg1"/>
              </a:solidFill>
            </a:endParaRPr>
          </a:p>
        </p:txBody>
      </p:sp>
    </p:spTree>
    <p:extLst>
      <p:ext uri="{BB962C8B-B14F-4D97-AF65-F5344CB8AC3E}">
        <p14:creationId xmlns:p14="http://schemas.microsoft.com/office/powerpoint/2010/main" val="2513250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a:spLocks noChangeArrowheads="1"/>
          </p:cNvSpPr>
          <p:nvPr/>
        </p:nvSpPr>
        <p:spPr bwMode="auto">
          <a:xfrm>
            <a:off x="0" y="1625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smtClean="0">
                <a:solidFill>
                  <a:srgbClr val="000066"/>
                </a:solidFill>
                <a:latin typeface="+mn-lt"/>
              </a:rPr>
              <a:t>Emerging Theme from SBC II</a:t>
            </a:r>
            <a:endParaRPr lang="en-US" altLang="en-US" sz="2800" b="1" i="1" dirty="0">
              <a:solidFill>
                <a:srgbClr val="000066"/>
              </a:solidFill>
              <a:latin typeface="+mn-lt"/>
            </a:endParaRPr>
          </a:p>
        </p:txBody>
      </p:sp>
      <p:sp>
        <p:nvSpPr>
          <p:cNvPr id="3" name="Text Box 16"/>
          <p:cNvSpPr txBox="1">
            <a:spLocks noChangeArrowheads="1"/>
          </p:cNvSpPr>
          <p:nvPr/>
        </p:nvSpPr>
        <p:spPr bwMode="auto">
          <a:xfrm>
            <a:off x="-31532" y="54102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400" b="1" dirty="0" smtClean="0">
                <a:latin typeface="+mn-lt"/>
              </a:rPr>
              <a:t>Disturbance and climate variation play a key role in modifying the material exchange among kelp forests and adjacent watersheds, beaches and nearshore ocean</a:t>
            </a:r>
            <a:endParaRPr lang="en-US" altLang="en-US" sz="2400" b="1" i="1" dirty="0">
              <a:latin typeface="+mn-lt"/>
            </a:endParaRPr>
          </a:p>
        </p:txBody>
      </p:sp>
      <p:pic>
        <p:nvPicPr>
          <p:cNvPr id="788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4600" y="990600"/>
            <a:ext cx="3881183" cy="435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3365" y="3367946"/>
            <a:ext cx="1432869" cy="1053249"/>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https://www.ncdc.noaa.gov/teleconnections/enso/images/el-nino-la-nin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7565" y="1189237"/>
            <a:ext cx="1371600" cy="1587499"/>
          </a:xfrm>
          <a:prstGeom prst="rect">
            <a:avLst/>
          </a:prstGeom>
          <a:noFill/>
          <a:extLst>
            <a:ext uri="{909E8E84-426E-40DD-AFC4-6F175D3DCCD1}">
              <a14:hiddenFill xmlns:a14="http://schemas.microsoft.com/office/drawing/2010/main">
                <a:solidFill>
                  <a:srgbClr val="FFFFFF"/>
                </a:solidFill>
              </a14:hiddenFill>
            </a:ext>
          </a:extLst>
        </p:spPr>
      </p:pic>
      <p:pic>
        <p:nvPicPr>
          <p:cNvPr id="74754" name="Picture 2" descr="X:\internal\images\Photos\Research images\Watershed research\fire images\gap20080708-151400-0.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29200" y="914400"/>
            <a:ext cx="1518983" cy="1009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72229" t="1766" r="1107" b="76308"/>
          <a:stretch/>
        </p:blipFill>
        <p:spPr>
          <a:xfrm>
            <a:off x="5669640" y="3291746"/>
            <a:ext cx="1219199" cy="785648"/>
          </a:xfrm>
          <a:prstGeom prst="rect">
            <a:avLst/>
          </a:prstGeom>
        </p:spPr>
      </p:pic>
    </p:spTree>
    <p:extLst>
      <p:ext uri="{BB962C8B-B14F-4D97-AF65-F5344CB8AC3E}">
        <p14:creationId xmlns:p14="http://schemas.microsoft.com/office/powerpoint/2010/main" val="3293603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5" descr="nsflogo_b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09816" y="371352"/>
            <a:ext cx="109590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4320" y="274320"/>
            <a:ext cx="1097280" cy="1097280"/>
          </a:xfrm>
          <a:prstGeom prst="rect">
            <a:avLst/>
          </a:prstGeom>
        </p:spPr>
      </p:pic>
      <p:sp>
        <p:nvSpPr>
          <p:cNvPr id="6146" name="Text Box 2"/>
          <p:cNvSpPr txBox="1">
            <a:spLocks noChangeArrowheads="1"/>
          </p:cNvSpPr>
          <p:nvPr/>
        </p:nvSpPr>
        <p:spPr bwMode="auto">
          <a:xfrm>
            <a:off x="252413" y="5791200"/>
            <a:ext cx="8686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2400" b="1" i="1" dirty="0" smtClean="0">
                <a:solidFill>
                  <a:srgbClr val="000066"/>
                </a:solidFill>
                <a:latin typeface="+mn-lt"/>
              </a:rPr>
              <a:t>Research Focus: </a:t>
            </a:r>
            <a:r>
              <a:rPr lang="en-US" sz="2400" b="1" dirty="0" smtClean="0">
                <a:latin typeface="Calibri" panose="020F0502020204030204" pitchFamily="34" charset="0"/>
              </a:rPr>
              <a:t>Role of land and ocean processes on the structure, function and dynamics of coastal marine ecosystems</a:t>
            </a:r>
          </a:p>
        </p:txBody>
      </p:sp>
      <p:sp>
        <p:nvSpPr>
          <p:cNvPr id="7174" name="Rectangle 6"/>
          <p:cNvSpPr>
            <a:spLocks noChangeArrowheads="1"/>
          </p:cNvSpPr>
          <p:nvPr/>
        </p:nvSpPr>
        <p:spPr bwMode="auto">
          <a:xfrm>
            <a:off x="1447800" y="228600"/>
            <a:ext cx="6172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i="1" dirty="0" smtClean="0">
                <a:solidFill>
                  <a:srgbClr val="000066"/>
                </a:solidFill>
              </a:rPr>
              <a:t>SBC LTER</a:t>
            </a:r>
          </a:p>
          <a:p>
            <a:pPr algn="ctr" eaLnBrk="1" hangingPunct="1">
              <a:spcBef>
                <a:spcPct val="0"/>
              </a:spcBef>
              <a:buNone/>
            </a:pPr>
            <a:r>
              <a:rPr lang="en-US" altLang="en-US" sz="2800" b="1" i="1" dirty="0"/>
              <a:t>Established April </a:t>
            </a:r>
            <a:r>
              <a:rPr lang="en-US" altLang="en-US" sz="2800" b="1" i="1" dirty="0" smtClean="0"/>
              <a:t>2000</a:t>
            </a:r>
            <a:endParaRPr lang="en-US" altLang="en-US" sz="2800" b="1" dirty="0">
              <a:solidFill>
                <a:srgbClr val="000099"/>
              </a:solidFill>
            </a:endParaRPr>
          </a:p>
        </p:txBody>
      </p:sp>
      <p:pic>
        <p:nvPicPr>
          <p:cNvPr id="7175"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276350" y="1649413"/>
            <a:ext cx="6272213" cy="3913187"/>
          </a:xfrm>
          <a:prstGeom prst="rect">
            <a:avLst/>
          </a:prstGeom>
          <a:noFill/>
          <a:ln>
            <a:noFill/>
          </a:ln>
          <a:effectLst>
            <a:outerShdw dist="127000" dir="3000007" algn="l"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5"/>
          <p:cNvSpPr txBox="1">
            <a:spLocks noChangeArrowheads="1"/>
          </p:cNvSpPr>
          <p:nvPr/>
        </p:nvSpPr>
        <p:spPr bwMode="auto">
          <a:xfrm>
            <a:off x="137481" y="3048000"/>
            <a:ext cx="4343400"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tabLst>
                <a:tab pos="228600" algn="l"/>
              </a:tabLst>
              <a:defRPr>
                <a:solidFill>
                  <a:schemeClr val="tx1"/>
                </a:solidFill>
                <a:latin typeface="Arial" charset="0"/>
              </a:defRPr>
            </a:lvl1pPr>
            <a:lvl2pPr marL="742950" indent="-285750" eaLnBrk="0" hangingPunct="0">
              <a:tabLst>
                <a:tab pos="228600" algn="l"/>
              </a:tabLst>
              <a:defRPr>
                <a:solidFill>
                  <a:schemeClr val="tx1"/>
                </a:solidFill>
                <a:latin typeface="Arial" charset="0"/>
              </a:defRPr>
            </a:lvl2pPr>
            <a:lvl3pPr marL="1143000" indent="-228600" eaLnBrk="0" hangingPunct="0">
              <a:tabLst>
                <a:tab pos="228600" algn="l"/>
              </a:tabLst>
              <a:defRPr>
                <a:solidFill>
                  <a:schemeClr val="tx1"/>
                </a:solidFill>
                <a:latin typeface="Arial" charset="0"/>
              </a:defRPr>
            </a:lvl3pPr>
            <a:lvl4pPr marL="1600200" indent="-228600" eaLnBrk="0" hangingPunct="0">
              <a:tabLst>
                <a:tab pos="228600" algn="l"/>
              </a:tabLst>
              <a:defRPr>
                <a:solidFill>
                  <a:schemeClr val="tx1"/>
                </a:solidFill>
                <a:latin typeface="Arial" charset="0"/>
              </a:defRPr>
            </a:lvl4pPr>
            <a:lvl5pPr marL="2057400" indent="-228600" eaLnBrk="0" hangingPunct="0">
              <a:tabLst>
                <a:tab pos="228600" algn="l"/>
              </a:tabLst>
              <a:defRPr>
                <a:solidFill>
                  <a:schemeClr val="tx1"/>
                </a:solidFill>
                <a:latin typeface="Arial" charset="0"/>
              </a:defRPr>
            </a:lvl5pPr>
            <a:lvl6pPr marL="2514600" indent="-228600" eaLnBrk="0" fontAlgn="base" hangingPunct="0">
              <a:spcBef>
                <a:spcPct val="0"/>
              </a:spcBef>
              <a:spcAft>
                <a:spcPct val="0"/>
              </a:spcAft>
              <a:tabLst>
                <a:tab pos="228600" algn="l"/>
              </a:tabLst>
              <a:defRPr>
                <a:solidFill>
                  <a:schemeClr val="tx1"/>
                </a:solidFill>
                <a:latin typeface="Arial" charset="0"/>
              </a:defRPr>
            </a:lvl6pPr>
            <a:lvl7pPr marL="2971800" indent="-228600" eaLnBrk="0" fontAlgn="base" hangingPunct="0">
              <a:spcBef>
                <a:spcPct val="0"/>
              </a:spcBef>
              <a:spcAft>
                <a:spcPct val="0"/>
              </a:spcAft>
              <a:tabLst>
                <a:tab pos="228600" algn="l"/>
              </a:tabLst>
              <a:defRPr>
                <a:solidFill>
                  <a:schemeClr val="tx1"/>
                </a:solidFill>
                <a:latin typeface="Arial" charset="0"/>
              </a:defRPr>
            </a:lvl7pPr>
            <a:lvl8pPr marL="3429000" indent="-228600" eaLnBrk="0" fontAlgn="base" hangingPunct="0">
              <a:spcBef>
                <a:spcPct val="0"/>
              </a:spcBef>
              <a:spcAft>
                <a:spcPct val="0"/>
              </a:spcAft>
              <a:tabLst>
                <a:tab pos="228600" algn="l"/>
              </a:tabLst>
              <a:defRPr>
                <a:solidFill>
                  <a:schemeClr val="tx1"/>
                </a:solidFill>
                <a:latin typeface="Arial" charset="0"/>
              </a:defRPr>
            </a:lvl8pPr>
            <a:lvl9pPr marL="3886200" indent="-228600" eaLnBrk="0" fontAlgn="base" hangingPunct="0">
              <a:spcBef>
                <a:spcPct val="0"/>
              </a:spcBef>
              <a:spcAft>
                <a:spcPct val="0"/>
              </a:spcAft>
              <a:tabLst>
                <a:tab pos="228600" algn="l"/>
              </a:tabLst>
              <a:defRPr>
                <a:solidFill>
                  <a:schemeClr val="tx1"/>
                </a:solidFill>
                <a:latin typeface="Arial" charset="0"/>
              </a:defRPr>
            </a:lvl9pPr>
          </a:lstStyle>
          <a:p>
            <a:pPr marL="0" indent="0" eaLnBrk="1" hangingPunct="1">
              <a:spcAft>
                <a:spcPts val="600"/>
              </a:spcAft>
              <a:defRPr/>
            </a:pPr>
            <a:r>
              <a:rPr lang="en-US" sz="2400" b="1" dirty="0" smtClean="0">
                <a:solidFill>
                  <a:srgbClr val="000066"/>
                </a:solidFill>
              </a:rPr>
              <a:t>Primary Research Themes</a:t>
            </a:r>
          </a:p>
          <a:p>
            <a:pPr marL="0" indent="0" eaLnBrk="1" hangingPunct="1">
              <a:defRPr/>
            </a:pPr>
            <a:r>
              <a:rPr lang="en-US" b="1" i="1" u="sng" dirty="0" smtClean="0"/>
              <a:t>Theme 1</a:t>
            </a:r>
          </a:p>
          <a:p>
            <a:pPr marL="0" indent="0" eaLnBrk="1" hangingPunct="1">
              <a:defRPr/>
            </a:pPr>
            <a:r>
              <a:rPr lang="en-US" b="1" dirty="0" smtClean="0"/>
              <a:t>Biotic and abiotic drivers of kelp forest structure and function</a:t>
            </a:r>
            <a:r>
              <a:rPr lang="en-US" dirty="0" smtClean="0"/>
              <a:t> </a:t>
            </a:r>
            <a:endParaRPr lang="en-US" b="1" dirty="0" smtClean="0"/>
          </a:p>
          <a:p>
            <a:pPr marL="0" indent="0" eaLnBrk="1" hangingPunct="1">
              <a:spcBef>
                <a:spcPts val="600"/>
              </a:spcBef>
              <a:defRPr/>
            </a:pPr>
            <a:r>
              <a:rPr lang="en-US" b="1" i="1" u="sng" dirty="0" smtClean="0"/>
              <a:t>Theme 2</a:t>
            </a:r>
          </a:p>
          <a:p>
            <a:pPr marL="0" indent="0" eaLnBrk="1" hangingPunct="1">
              <a:defRPr/>
            </a:pPr>
            <a:r>
              <a:rPr lang="en-US" b="1" dirty="0" smtClean="0"/>
              <a:t>Material exchange at the land-ocean margin</a:t>
            </a:r>
          </a:p>
          <a:p>
            <a:pPr marL="0" indent="0" eaLnBrk="1" hangingPunct="1">
              <a:spcBef>
                <a:spcPts val="600"/>
              </a:spcBef>
              <a:defRPr/>
            </a:pPr>
            <a:r>
              <a:rPr lang="en-US" b="1" i="1" u="sng" dirty="0" smtClean="0"/>
              <a:t>Theme 3</a:t>
            </a:r>
          </a:p>
          <a:p>
            <a:pPr marL="0" indent="0" eaLnBrk="1" hangingPunct="1">
              <a:defRPr/>
            </a:pPr>
            <a:r>
              <a:rPr lang="en-US" b="1" dirty="0" smtClean="0"/>
              <a:t>Movement and fluxes of inorganic and organic matter in the coastal ocean</a:t>
            </a:r>
          </a:p>
        </p:txBody>
      </p:sp>
      <p:pic>
        <p:nvPicPr>
          <p:cNvPr id="17411" name="Picture 2" descr="X:\internal\Awards\LTER III_2012\2012 proposal planning\Tables&amp;Figures\conceptual framework diagram _revised 12-22-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066800"/>
            <a:ext cx="4044604" cy="539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6017" y="990600"/>
            <a:ext cx="4330700" cy="1846659"/>
          </a:xfrm>
          <a:prstGeom prst="rect">
            <a:avLst/>
          </a:prstGeom>
          <a:noFill/>
        </p:spPr>
        <p:txBody>
          <a:bodyPr wrap="square" rtlCol="0">
            <a:spAutoFit/>
          </a:bodyPr>
          <a:lstStyle/>
          <a:p>
            <a:r>
              <a:rPr lang="en-US" altLang="en-US" sz="2400" b="1" i="1" dirty="0" smtClean="0">
                <a:solidFill>
                  <a:srgbClr val="000066"/>
                </a:solidFill>
              </a:rPr>
              <a:t>Focus:</a:t>
            </a:r>
          </a:p>
          <a:p>
            <a:r>
              <a:rPr lang="en-US" altLang="en-US" b="1" i="1" dirty="0" smtClean="0"/>
              <a:t>Determine how the structure and function of kelp forests and their material exchange with adjacent land and ocean ecosystems are altered by disturbance and climate</a:t>
            </a:r>
            <a:endParaRPr lang="en-US" i="1" dirty="0"/>
          </a:p>
        </p:txBody>
      </p:sp>
      <p:sp>
        <p:nvSpPr>
          <p:cNvPr id="8" name="Text Box 16"/>
          <p:cNvSpPr txBox="1">
            <a:spLocks noChangeArrowheads="1"/>
          </p:cNvSpPr>
          <p:nvPr/>
        </p:nvSpPr>
        <p:spPr bwMode="auto">
          <a:xfrm>
            <a:off x="102266" y="253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i="1" dirty="0" smtClean="0">
                <a:solidFill>
                  <a:srgbClr val="000066"/>
                </a:solidFill>
                <a:cs typeface="Arial" panose="020B0604020202020204" pitchFamily="34" charset="0"/>
              </a:rPr>
              <a:t>SBC III: 2012-2018</a:t>
            </a:r>
            <a:endParaRPr lang="en-US" altLang="en-US" b="1" i="1" dirty="0">
              <a:solidFill>
                <a:srgbClr val="000066"/>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2954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ChangeArrowheads="1"/>
          </p:cNvSpPr>
          <p:nvPr/>
        </p:nvSpPr>
        <p:spPr bwMode="auto">
          <a:xfrm>
            <a:off x="82550" y="265112"/>
            <a:ext cx="89852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i="1" dirty="0">
                <a:solidFill>
                  <a:srgbClr val="000066"/>
                </a:solidFill>
              </a:rPr>
              <a:t>Theme 1:  </a:t>
            </a:r>
            <a:r>
              <a:rPr lang="en-US" altLang="en-US" sz="2800" b="1" dirty="0">
                <a:solidFill>
                  <a:srgbClr val="000066"/>
                </a:solidFill>
              </a:rPr>
              <a:t>Biotic and abiotic drivers of kelp forest structure and function</a:t>
            </a:r>
            <a:r>
              <a:rPr lang="en-US" altLang="en-US" sz="2800" dirty="0">
                <a:solidFill>
                  <a:srgbClr val="000066"/>
                </a:solidFill>
              </a:rPr>
              <a:t> </a:t>
            </a:r>
            <a:endParaRPr lang="en-US" altLang="en-US" sz="2800" b="1" dirty="0">
              <a:solidFill>
                <a:srgbClr val="000066"/>
              </a:solidFill>
            </a:endParaRPr>
          </a:p>
        </p:txBody>
      </p:sp>
      <p:sp>
        <p:nvSpPr>
          <p:cNvPr id="18436" name="TextBox 3"/>
          <p:cNvSpPr txBox="1">
            <a:spLocks noChangeArrowheads="1"/>
          </p:cNvSpPr>
          <p:nvPr/>
        </p:nvSpPr>
        <p:spPr bwMode="auto">
          <a:xfrm>
            <a:off x="234950" y="5562600"/>
            <a:ext cx="898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i="1" dirty="0"/>
              <a:t>How do variations in climate, wave disturbance and fishing influence the structure and dynamics of kelp forest communities and the fate of kelp net primary production (NPP)?</a:t>
            </a:r>
            <a:endParaRPr lang="en-US" altLang="en-US" sz="1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28600" y="816114"/>
            <a:ext cx="8458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a:t>
            </a:r>
            <a:r>
              <a:rPr lang="en-US" altLang="en-US" sz="2000" b="1" i="1" u="sng" dirty="0" smtClean="0"/>
              <a:t>1a</a:t>
            </a:r>
            <a:r>
              <a:rPr lang="en-US" altLang="en-US" sz="2000" b="1" i="1" dirty="0"/>
              <a:t>: </a:t>
            </a:r>
            <a:r>
              <a:rPr lang="en-US" altLang="en-US" sz="2000" b="1" i="1" dirty="0" smtClean="0"/>
              <a:t>Effects of wave disturbance on kelp forest structure and function</a:t>
            </a:r>
            <a:endParaRPr lang="en-US" altLang="en-US" sz="2000" b="1" i="1" dirty="0"/>
          </a:p>
        </p:txBody>
      </p:sp>
      <p:sp>
        <p:nvSpPr>
          <p:cNvPr id="3" name="Rectangle 4"/>
          <p:cNvSpPr>
            <a:spLocks noChangeArrowheads="1"/>
          </p:cNvSpPr>
          <p:nvPr/>
        </p:nvSpPr>
        <p:spPr bwMode="auto">
          <a:xfrm>
            <a:off x="1828800" y="238125"/>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
        <p:nvSpPr>
          <p:cNvPr id="5" name="TextBox 4"/>
          <p:cNvSpPr txBox="1"/>
          <p:nvPr/>
        </p:nvSpPr>
        <p:spPr>
          <a:xfrm>
            <a:off x="5858990" y="3760224"/>
            <a:ext cx="3200400" cy="646331"/>
          </a:xfrm>
          <a:prstGeom prst="rect">
            <a:avLst/>
          </a:prstGeom>
          <a:noFill/>
        </p:spPr>
        <p:txBody>
          <a:bodyPr wrap="square" rtlCol="0">
            <a:spAutoFit/>
          </a:bodyPr>
          <a:lstStyle/>
          <a:p>
            <a:r>
              <a:rPr lang="en-US" dirty="0" smtClean="0"/>
              <a:t>Statistical modeling of metapopulation dynamics</a:t>
            </a:r>
          </a:p>
        </p:txBody>
      </p:sp>
      <p:pic>
        <p:nvPicPr>
          <p:cNvPr id="7577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75655" y="4485204"/>
            <a:ext cx="2990550" cy="193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457200" y="3657600"/>
            <a:ext cx="3406869" cy="1200329"/>
          </a:xfrm>
          <a:prstGeom prst="rect">
            <a:avLst/>
          </a:prstGeom>
          <a:noFill/>
        </p:spPr>
        <p:txBody>
          <a:bodyPr wrap="square" rtlCol="0">
            <a:spAutoFit/>
          </a:bodyPr>
          <a:lstStyle/>
          <a:p>
            <a:r>
              <a:rPr lang="en-US" dirty="0" smtClean="0"/>
              <a:t>Regional analyses using remote sensing data from Landsat, ocean color, moored sensors</a:t>
            </a:r>
          </a:p>
        </p:txBody>
      </p:sp>
      <p:grpSp>
        <p:nvGrpSpPr>
          <p:cNvPr id="35" name="Group 3"/>
          <p:cNvGrpSpPr>
            <a:grpSpLocks noChangeAspect="1"/>
          </p:cNvGrpSpPr>
          <p:nvPr/>
        </p:nvGrpSpPr>
        <p:grpSpPr bwMode="auto">
          <a:xfrm>
            <a:off x="519071" y="4715054"/>
            <a:ext cx="3333750" cy="1766887"/>
            <a:chOff x="339725" y="893763"/>
            <a:chExt cx="9145588" cy="4845050"/>
          </a:xfrm>
        </p:grpSpPr>
        <p:pic>
          <p:nvPicPr>
            <p:cNvPr id="36" name="Picture 9"/>
            <p:cNvPicPr>
              <a:picLocks noChangeArrowheads="1"/>
            </p:cNvPicPr>
            <p:nvPr/>
          </p:nvPicPr>
          <p:blipFill>
            <a:blip r:embed="rId3"/>
            <a:srcRect/>
            <a:stretch>
              <a:fillRect/>
            </a:stretch>
          </p:blipFill>
          <p:spPr bwMode="auto">
            <a:xfrm>
              <a:off x="4860258" y="1398728"/>
              <a:ext cx="4625055" cy="4340085"/>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 name="Picture 10"/>
            <p:cNvPicPr>
              <a:picLocks noChangeArrowheads="1"/>
            </p:cNvPicPr>
            <p:nvPr/>
          </p:nvPicPr>
          <p:blipFill>
            <a:blip r:embed="rId3"/>
            <a:srcRect/>
            <a:stretch>
              <a:fillRect/>
            </a:stretch>
          </p:blipFill>
          <p:spPr bwMode="auto">
            <a:xfrm>
              <a:off x="4794934" y="1311665"/>
              <a:ext cx="4625055" cy="4340085"/>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8" name="Picture 11"/>
            <p:cNvPicPr>
              <a:picLocks noChangeArrowheads="1"/>
            </p:cNvPicPr>
            <p:nvPr/>
          </p:nvPicPr>
          <p:blipFill>
            <a:blip r:embed="rId3"/>
            <a:srcRect/>
            <a:stretch>
              <a:fillRect/>
            </a:stretch>
          </p:blipFill>
          <p:spPr bwMode="auto">
            <a:xfrm>
              <a:off x="4725254" y="1211541"/>
              <a:ext cx="4620698" cy="4344440"/>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 name="Picture 12"/>
            <p:cNvPicPr>
              <a:picLocks noChangeArrowheads="1"/>
            </p:cNvPicPr>
            <p:nvPr/>
          </p:nvPicPr>
          <p:blipFill>
            <a:blip r:embed="rId3"/>
            <a:srcRect/>
            <a:stretch>
              <a:fillRect/>
            </a:stretch>
          </p:blipFill>
          <p:spPr bwMode="auto">
            <a:xfrm>
              <a:off x="4625086" y="1133185"/>
              <a:ext cx="4625055" cy="4340088"/>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 name="Picture 13"/>
            <p:cNvPicPr>
              <a:picLocks noChangeArrowheads="1"/>
            </p:cNvPicPr>
            <p:nvPr/>
          </p:nvPicPr>
          <p:blipFill>
            <a:blip r:embed="rId3"/>
            <a:srcRect/>
            <a:stretch>
              <a:fillRect/>
            </a:stretch>
          </p:blipFill>
          <p:spPr bwMode="auto">
            <a:xfrm>
              <a:off x="4529275" y="1011297"/>
              <a:ext cx="4625055" cy="4335733"/>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 name="Picture 14"/>
            <p:cNvPicPr>
              <a:picLocks noChangeArrowheads="1"/>
            </p:cNvPicPr>
            <p:nvPr/>
          </p:nvPicPr>
          <p:blipFill>
            <a:blip r:embed="rId3"/>
            <a:srcRect/>
            <a:stretch>
              <a:fillRect/>
            </a:stretch>
          </p:blipFill>
          <p:spPr bwMode="auto">
            <a:xfrm>
              <a:off x="4420401" y="893763"/>
              <a:ext cx="4625055" cy="4340085"/>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2" name="Freeform 15"/>
            <p:cNvSpPr>
              <a:spLocks/>
            </p:cNvSpPr>
            <p:nvPr/>
          </p:nvSpPr>
          <p:spPr bwMode="auto">
            <a:xfrm>
              <a:off x="5043488" y="2149475"/>
              <a:ext cx="1454150" cy="1295400"/>
            </a:xfrm>
            <a:custGeom>
              <a:avLst/>
              <a:gdLst>
                <a:gd name="T0" fmla="*/ 0 w 21600"/>
                <a:gd name="T1" fmla="*/ 2147483647 h 21600"/>
                <a:gd name="T2" fmla="*/ 2147483647 w 21600"/>
                <a:gd name="T3" fmla="*/ 0 h 21600"/>
                <a:gd name="T4" fmla="*/ 2147483647 w 21600"/>
                <a:gd name="T5" fmla="*/ 2147483647 h 21600"/>
                <a:gd name="T6" fmla="*/ 2147483647 w 21600"/>
                <a:gd name="T7" fmla="*/ 2147483647 h 21600"/>
                <a:gd name="T8" fmla="*/ 0 w 21600"/>
                <a:gd name="T9" fmla="*/ 2147483647 h 21600"/>
                <a:gd name="T10" fmla="*/ 0 w 21600"/>
                <a:gd name="T11" fmla="*/ 2147483647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7525"/>
                  </a:moveTo>
                  <a:cubicBezTo>
                    <a:pt x="0" y="17525"/>
                    <a:pt x="3449" y="0"/>
                    <a:pt x="3812" y="0"/>
                  </a:cubicBezTo>
                  <a:cubicBezTo>
                    <a:pt x="4175" y="0"/>
                    <a:pt x="21600" y="3260"/>
                    <a:pt x="21600" y="3260"/>
                  </a:cubicBezTo>
                  <a:lnTo>
                    <a:pt x="17607" y="21600"/>
                  </a:lnTo>
                  <a:lnTo>
                    <a:pt x="0" y="17525"/>
                  </a:lnTo>
                  <a:close/>
                  <a:moveTo>
                    <a:pt x="0" y="17525"/>
                  </a:moveTo>
                </a:path>
              </a:pathLst>
            </a:cu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Line 16"/>
            <p:cNvSpPr>
              <a:spLocks noChangeShapeType="1"/>
            </p:cNvSpPr>
            <p:nvPr/>
          </p:nvSpPr>
          <p:spPr bwMode="auto">
            <a:xfrm>
              <a:off x="3071813" y="1677988"/>
              <a:ext cx="2212975" cy="473075"/>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4" name="Line 17"/>
            <p:cNvSpPr>
              <a:spLocks noChangeShapeType="1"/>
            </p:cNvSpPr>
            <p:nvPr/>
          </p:nvSpPr>
          <p:spPr bwMode="auto">
            <a:xfrm rot="10800000" flipH="1">
              <a:off x="2527300" y="3197225"/>
              <a:ext cx="2509838" cy="52705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pic>
          <p:nvPicPr>
            <p:cNvPr id="45" name="Picture 18"/>
            <p:cNvPicPr>
              <a:picLocks noChangeArrowheads="1"/>
            </p:cNvPicPr>
            <p:nvPr/>
          </p:nvPicPr>
          <p:blipFill>
            <a:blip r:embed="rId4"/>
            <a:srcRect/>
            <a:stretch>
              <a:fillRect/>
            </a:stretch>
          </p:blipFill>
          <p:spPr bwMode="auto">
            <a:xfrm>
              <a:off x="339725" y="1202835"/>
              <a:ext cx="2774163" cy="2537885"/>
            </a:xfrm>
            <a:prstGeom prst="rect">
              <a:avLst/>
            </a:prstGeom>
            <a:noFill/>
            <a:ln>
              <a:noFill/>
            </a:ln>
            <a:effectLst>
              <a:outerShdw blurRad="76200"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46" name="Picture 7" descr="kelp removal experiment"/>
          <p:cNvPicPr>
            <a:picLocks noChangeAspect="1" noChangeArrowheads="1"/>
          </p:cNvPicPr>
          <p:nvPr/>
        </p:nvPicPr>
        <p:blipFill>
          <a:blip r:embed="rId5" cstate="screen">
            <a:lum contrast="6000"/>
            <a:extLst>
              <a:ext uri="{28A0092B-C50C-407E-A947-70E740481C1C}">
                <a14:useLocalDpi xmlns:a14="http://schemas.microsoft.com/office/drawing/2010/main"/>
              </a:ext>
            </a:extLst>
          </a:blip>
          <a:srcRect/>
          <a:stretch>
            <a:fillRect/>
          </a:stretch>
        </p:blipFill>
        <p:spPr bwMode="auto">
          <a:xfrm>
            <a:off x="1926486" y="1687581"/>
            <a:ext cx="2416914" cy="175242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209351" y="1627651"/>
            <a:ext cx="2022021" cy="1754326"/>
          </a:xfrm>
          <a:prstGeom prst="rect">
            <a:avLst/>
          </a:prstGeom>
          <a:noFill/>
        </p:spPr>
        <p:txBody>
          <a:bodyPr wrap="square" rtlCol="0">
            <a:spAutoFit/>
          </a:bodyPr>
          <a:lstStyle/>
          <a:p>
            <a:r>
              <a:rPr lang="en-US" dirty="0" smtClean="0"/>
              <a:t>Long-term experiment simulating the effects of wave disturbance on giant kelp</a:t>
            </a:r>
          </a:p>
        </p:txBody>
      </p:sp>
      <p:pic>
        <p:nvPicPr>
          <p:cNvPr id="33" name="Picture 32"/>
          <p:cNvPicPr>
            <a:picLocks noChangeAspect="1"/>
          </p:cNvPicPr>
          <p:nvPr/>
        </p:nvPicPr>
        <p:blipFill rotWithShape="1">
          <a:blip r:embed="rId6" cstate="screen">
            <a:extLst>
              <a:ext uri="{28A0092B-C50C-407E-A947-70E740481C1C}">
                <a14:useLocalDpi xmlns:a14="http://schemas.microsoft.com/office/drawing/2010/main"/>
              </a:ext>
            </a:extLst>
          </a:blip>
          <a:srcRect t="1755"/>
          <a:stretch/>
        </p:blipFill>
        <p:spPr>
          <a:xfrm>
            <a:off x="4545599" y="1699366"/>
            <a:ext cx="2643601" cy="1754326"/>
          </a:xfrm>
          <a:prstGeom prst="rect">
            <a:avLst/>
          </a:prstGeom>
        </p:spPr>
      </p:pic>
      <p:sp>
        <p:nvSpPr>
          <p:cNvPr id="49" name="TextBox 48"/>
          <p:cNvSpPr txBox="1"/>
          <p:nvPr/>
        </p:nvSpPr>
        <p:spPr>
          <a:xfrm>
            <a:off x="7189201" y="1699366"/>
            <a:ext cx="1878600" cy="1477328"/>
          </a:xfrm>
          <a:prstGeom prst="rect">
            <a:avLst/>
          </a:prstGeom>
          <a:noFill/>
        </p:spPr>
        <p:txBody>
          <a:bodyPr wrap="square" rtlCol="0">
            <a:spAutoFit/>
          </a:bodyPr>
          <a:lstStyle/>
          <a:p>
            <a:r>
              <a:rPr lang="en-US" dirty="0" smtClean="0"/>
              <a:t>Correlative analyses using core time series data collected in situ by divers</a:t>
            </a:r>
          </a:p>
        </p:txBody>
      </p:sp>
    </p:spTree>
    <p:extLst>
      <p:ext uri="{BB962C8B-B14F-4D97-AF65-F5344CB8AC3E}">
        <p14:creationId xmlns:p14="http://schemas.microsoft.com/office/powerpoint/2010/main" val="16293522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655" y="1744706"/>
            <a:ext cx="6384924" cy="46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
          <p:cNvSpPr>
            <a:spLocks noChangeArrowheads="1"/>
          </p:cNvSpPr>
          <p:nvPr/>
        </p:nvSpPr>
        <p:spPr bwMode="auto">
          <a:xfrm>
            <a:off x="228600" y="10477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a:t>
            </a:r>
            <a:r>
              <a:rPr lang="en-US" altLang="en-US" sz="2000" b="1" i="1" u="sng" dirty="0" smtClean="0"/>
              <a:t>1b</a:t>
            </a:r>
            <a:r>
              <a:rPr lang="en-US" altLang="en-US" sz="2000" b="1" i="1" dirty="0" smtClean="0"/>
              <a:t>: Determining the fate of kelp NPP</a:t>
            </a:r>
            <a:endParaRPr lang="en-US" altLang="en-US" sz="2000" b="1" i="1" dirty="0"/>
          </a:p>
        </p:txBody>
      </p:sp>
      <p:sp>
        <p:nvSpPr>
          <p:cNvPr id="3" name="Rectangle 4"/>
          <p:cNvSpPr>
            <a:spLocks noChangeArrowheads="1"/>
          </p:cNvSpPr>
          <p:nvPr/>
        </p:nvSpPr>
        <p:spPr bwMode="auto">
          <a:xfrm>
            <a:off x="1828800" y="246063"/>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pic>
        <p:nvPicPr>
          <p:cNvPr id="7577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819400"/>
            <a:ext cx="2514600" cy="2980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8"/>
          <p:cNvSpPr>
            <a:spLocks noChangeArrowheads="1"/>
          </p:cNvSpPr>
          <p:nvPr/>
        </p:nvSpPr>
        <p:spPr bwMode="auto">
          <a:xfrm>
            <a:off x="276191" y="5791200"/>
            <a:ext cx="3991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Quantify </a:t>
            </a:r>
            <a:r>
              <a:rPr lang="en-US" altLang="en-US" sz="1800" dirty="0">
                <a:latin typeface="Arial" panose="020B0604020202020204" pitchFamily="34" charset="0"/>
                <a:cs typeface="Arial" panose="020B0604020202020204" pitchFamily="34" charset="0"/>
              </a:rPr>
              <a:t>the amount of kelp NPP that is grazed by forest </a:t>
            </a:r>
            <a:r>
              <a:rPr lang="en-US" altLang="en-US" sz="1800" dirty="0" smtClean="0">
                <a:latin typeface="Arial" panose="020B0604020202020204" pitchFamily="34" charset="0"/>
                <a:cs typeface="Arial" panose="020B0604020202020204" pitchFamily="34" charset="0"/>
              </a:rPr>
              <a:t>consumers</a:t>
            </a:r>
            <a:endParaRPr lang="en-US" altLang="en-US" sz="1800" dirty="0">
              <a:latin typeface="Arial" panose="020B0604020202020204" pitchFamily="34" charset="0"/>
              <a:cs typeface="Arial" panose="020B0604020202020204" pitchFamily="34" charset="0"/>
            </a:endParaRPr>
          </a:p>
        </p:txBody>
      </p:sp>
      <p:sp>
        <p:nvSpPr>
          <p:cNvPr id="20" name="TextBox 19"/>
          <p:cNvSpPr txBox="1"/>
          <p:nvPr/>
        </p:nvSpPr>
        <p:spPr>
          <a:xfrm>
            <a:off x="5638800" y="5867400"/>
            <a:ext cx="3352800" cy="646331"/>
          </a:xfrm>
          <a:prstGeom prst="rect">
            <a:avLst/>
          </a:prstGeom>
          <a:noFill/>
        </p:spPr>
        <p:txBody>
          <a:bodyPr wrap="square" rtlCol="0">
            <a:spAutoFit/>
          </a:bodyPr>
          <a:lstStyle/>
          <a:p>
            <a:r>
              <a:rPr lang="en-US" dirty="0" smtClean="0"/>
              <a:t>Determine </a:t>
            </a:r>
            <a:r>
              <a:rPr lang="en-US" altLang="en-US" dirty="0"/>
              <a:t>the carbon exported for each form of NPP </a:t>
            </a:r>
            <a:endParaRPr lang="en-US" dirty="0"/>
          </a:p>
        </p:txBody>
      </p:sp>
      <p:sp>
        <p:nvSpPr>
          <p:cNvPr id="25" name="Rectangle 8"/>
          <p:cNvSpPr>
            <a:spLocks noChangeArrowheads="1"/>
          </p:cNvSpPr>
          <p:nvPr/>
        </p:nvSpPr>
        <p:spPr bwMode="auto">
          <a:xfrm>
            <a:off x="76200" y="2133600"/>
            <a:ext cx="6223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Quantify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different forms of kelp NPP available for export</a:t>
            </a:r>
            <a:endParaRPr lang="en-US" altLang="en-US" sz="1800" dirty="0">
              <a:latin typeface="Arial" panose="020B0604020202020204" pitchFamily="34" charset="0"/>
              <a:cs typeface="Arial" panose="020B0604020202020204" pitchFamily="34" charset="0"/>
            </a:endParaRPr>
          </a:p>
        </p:txBody>
      </p:sp>
      <p:grpSp>
        <p:nvGrpSpPr>
          <p:cNvPr id="27" name="Group 26"/>
          <p:cNvGrpSpPr>
            <a:grpSpLocks noChangeAspect="1"/>
          </p:cNvGrpSpPr>
          <p:nvPr/>
        </p:nvGrpSpPr>
        <p:grpSpPr>
          <a:xfrm>
            <a:off x="366839" y="3022728"/>
            <a:ext cx="4357561" cy="2768472"/>
            <a:chOff x="1467556" y="1315253"/>
            <a:chExt cx="6445427" cy="4094947"/>
          </a:xfrm>
        </p:grpSpPr>
        <p:pic>
          <p:nvPicPr>
            <p:cNvPr id="28" name="Picture 9" descr="5161163325_90b12fd06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467556" y="1315253"/>
              <a:ext cx="318064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10223.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732338" y="1315253"/>
              <a:ext cx="3180644" cy="203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X:\internal\images\Photos\Species Images\Invertebrates\Norrisia_norrisi_on_Macrocystis_7.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1467556" y="3415241"/>
              <a:ext cx="3180644" cy="19949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Dan Reed\My Pictures\photos\McPeak copyright photos\kelp under assault (#13 RMP) .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717"/>
            <a:stretch/>
          </p:blipFill>
          <p:spPr bwMode="auto">
            <a:xfrm>
              <a:off x="4732339" y="3423356"/>
              <a:ext cx="3180644" cy="198684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12" descr="C:\Users\Dan Reed\My Pictures\photos\McPeak copyright photos\giant kelp forest 1685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400799" y="962025"/>
            <a:ext cx="2471143" cy="1621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81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8191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a:t>
            </a:r>
            <a:r>
              <a:rPr lang="en-US" altLang="en-US" sz="2000" b="1" i="1" u="sng" dirty="0" smtClean="0"/>
              <a:t>1c</a:t>
            </a:r>
            <a:r>
              <a:rPr lang="en-US" altLang="en-US" sz="2000" b="1" i="1" dirty="0" smtClean="0"/>
              <a:t>: Effects of fishing on kelp forest structure</a:t>
            </a:r>
            <a:endParaRPr lang="en-US" altLang="en-US" sz="2000" b="1" i="1" dirty="0"/>
          </a:p>
        </p:txBody>
      </p:sp>
      <p:sp>
        <p:nvSpPr>
          <p:cNvPr id="3" name="Rectangle 4"/>
          <p:cNvSpPr>
            <a:spLocks noChangeArrowheads="1"/>
          </p:cNvSpPr>
          <p:nvPr/>
        </p:nvSpPr>
        <p:spPr bwMode="auto">
          <a:xfrm>
            <a:off x="1828800" y="216392"/>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
        <p:nvSpPr>
          <p:cNvPr id="7" name="Rectangle 8"/>
          <p:cNvSpPr>
            <a:spLocks noChangeArrowheads="1"/>
          </p:cNvSpPr>
          <p:nvPr/>
        </p:nvSpPr>
        <p:spPr bwMode="auto">
          <a:xfrm>
            <a:off x="304800" y="1379601"/>
            <a:ext cx="140813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Time series data on community structure within and outside of MPAs</a:t>
            </a:r>
            <a:endParaRPr lang="en-US" altLang="en-US" sz="1800" dirty="0">
              <a:latin typeface="Arial" panose="020B0604020202020204" pitchFamily="34" charset="0"/>
              <a:cs typeface="Arial" panose="020B0604020202020204" pitchFamily="34" charset="0"/>
            </a:endParaRPr>
          </a:p>
        </p:txBody>
      </p:sp>
      <p:sp>
        <p:nvSpPr>
          <p:cNvPr id="8" name="Rectangle 8"/>
          <p:cNvSpPr>
            <a:spLocks noChangeArrowheads="1"/>
          </p:cNvSpPr>
          <p:nvPr/>
        </p:nvSpPr>
        <p:spPr bwMode="auto">
          <a:xfrm>
            <a:off x="5562600" y="3199306"/>
            <a:ext cx="33115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Changes in predator behavior within and outside of MPAs</a:t>
            </a:r>
            <a:endParaRPr lang="en-US" altLang="en-US" sz="1800" dirty="0">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5638800" y="5983069"/>
            <a:ext cx="31910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Spread of invasive species within and outside of MPAs</a:t>
            </a:r>
            <a:endParaRPr lang="en-US" altLang="en-US" sz="1800" dirty="0">
              <a:latin typeface="Arial" panose="020B0604020202020204" pitchFamily="34" charset="0"/>
              <a:cs typeface="Arial" panose="020B0604020202020204" pitchFamily="34" charset="0"/>
            </a:endParaRPr>
          </a:p>
        </p:txBody>
      </p:sp>
      <p:pic>
        <p:nvPicPr>
          <p:cNvPr id="76804" name="Picture 4" descr="C:\Users\Dan Reed\My Pictures\photos\Algae\Lindsay- Shorneri\Lindsay SAHO Quad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8176" y="3948815"/>
            <a:ext cx="3081528" cy="2056630"/>
          </a:xfrm>
          <a:prstGeom prst="rect">
            <a:avLst/>
          </a:prstGeom>
          <a:noFill/>
          <a:extLst>
            <a:ext uri="{909E8E84-426E-40DD-AFC4-6F175D3DCCD1}">
              <a14:hiddenFill xmlns:a14="http://schemas.microsoft.com/office/drawing/2010/main">
                <a:solidFill>
                  <a:srgbClr val="FFFFFF"/>
                </a:solidFill>
              </a14:hiddenFill>
            </a:ext>
          </a:extLst>
        </p:spPr>
      </p:pic>
      <p:pic>
        <p:nvPicPr>
          <p:cNvPr id="76806" name="Picture 6" descr="http://californiaoutdoors.files.wordpress.com/2013/01/spiny-lobster_derek-stei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648176" y="1184303"/>
            <a:ext cx="3079628" cy="2015003"/>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http://thenuherald.com/wp-content/uploads/2011/10/g-s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5339" y="4800600"/>
            <a:ext cx="2256677" cy="16925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542618" y="5165711"/>
            <a:ext cx="17432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indent="0" eaLnBrk="1" hangingPunct="1">
              <a:spcBef>
                <a:spcPts val="1200"/>
              </a:spcBef>
            </a:pPr>
            <a:r>
              <a:rPr lang="en-US" altLang="en-US" sz="1800" dirty="0" smtClean="0">
                <a:latin typeface="Arial" panose="020B0604020202020204" pitchFamily="34" charset="0"/>
                <a:cs typeface="Arial" panose="020B0604020202020204" pitchFamily="34" charset="0"/>
              </a:rPr>
              <a:t>Changes in fishing effort due to MPAs</a:t>
            </a:r>
            <a:endParaRPr lang="en-US" altLang="en-US" sz="1800" dirty="0">
              <a:latin typeface="Arial" panose="020B0604020202020204" pitchFamily="34" charset="0"/>
              <a:cs typeface="Arial" panose="020B0604020202020204" pitchFamily="34" charset="0"/>
            </a:endParaRPr>
          </a:p>
        </p:txBody>
      </p:sp>
      <p:grpSp>
        <p:nvGrpSpPr>
          <p:cNvPr id="4" name="Group 3"/>
          <p:cNvGrpSpPr>
            <a:grpSpLocks noChangeAspect="1"/>
          </p:cNvGrpSpPr>
          <p:nvPr/>
        </p:nvGrpSpPr>
        <p:grpSpPr>
          <a:xfrm>
            <a:off x="720742" y="1272456"/>
            <a:ext cx="4056072" cy="3299544"/>
            <a:chOff x="533399" y="1272456"/>
            <a:chExt cx="3962401" cy="3223344"/>
          </a:xfrm>
        </p:grpSpPr>
        <p:pic>
          <p:nvPicPr>
            <p:cNvPr id="77826" name="Picture 2" descr="C:\Users\Dan Reed\My Pictures\photos\McPeak copyright photos\urchin barren (#14 RMP) copyrigh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05428" y="3613220"/>
              <a:ext cx="1352031" cy="873119"/>
            </a:xfrm>
            <a:prstGeom prst="rect">
              <a:avLst/>
            </a:prstGeom>
            <a:noFill/>
            <a:extLst>
              <a:ext uri="{909E8E84-426E-40DD-AFC4-6F175D3DCCD1}">
                <a14:hiddenFill xmlns:a14="http://schemas.microsoft.com/office/drawing/2010/main">
                  <a:solidFill>
                    <a:srgbClr val="FFFFFF"/>
                  </a:solidFill>
                </a14:hiddenFill>
              </a:ext>
            </a:extLst>
          </p:spPr>
        </p:pic>
        <p:pic>
          <p:nvPicPr>
            <p:cNvPr id="77827" name="Picture 3" descr="C:\Users\Dan Reed\My Pictures\photos\McPeak copyright photos\4097b8faba33e7623f946f2f2c23ed8b.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399" y="3622681"/>
              <a:ext cx="1356963" cy="8731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Dan Reed\My Pictures\photos\Inverts\Strongylocentrotu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95381" y="2458523"/>
              <a:ext cx="1322311" cy="8731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X:\internal\images\Photos\Species Images\Invertebrates\Panulirus_interruptus.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95381" y="1272456"/>
              <a:ext cx="1345793" cy="8731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Sam and Matt pulling G KNoll"/>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40965" y="1342307"/>
              <a:ext cx="1154835" cy="1442224"/>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9"/>
            <p:cNvSpPr/>
            <p:nvPr/>
          </p:nvSpPr>
          <p:spPr>
            <a:xfrm>
              <a:off x="1973227" y="3913721"/>
              <a:ext cx="445160" cy="136059"/>
            </a:xfrm>
            <a:prstGeom prst="right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8790958">
              <a:off x="2826661" y="2557227"/>
              <a:ext cx="480215" cy="138740"/>
            </a:xfrm>
            <a:prstGeom prst="right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1955673" flipV="1">
              <a:off x="2868228" y="1886002"/>
              <a:ext cx="445160" cy="136059"/>
            </a:xfrm>
            <a:prstGeom prst="right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a:spLocks/>
            </p:cNvSpPr>
            <p:nvPr/>
          </p:nvSpPr>
          <p:spPr>
            <a:xfrm rot="5400000">
              <a:off x="1949998" y="2281451"/>
              <a:ext cx="436559" cy="138740"/>
            </a:xfrm>
            <a:prstGeom prst="right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7846161">
              <a:off x="1378909" y="3492134"/>
              <a:ext cx="436559" cy="138740"/>
            </a:xfrm>
            <a:prstGeom prst="rightArrow">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58714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2550" y="314325"/>
            <a:ext cx="9137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700" b="1" i="1" dirty="0">
                <a:solidFill>
                  <a:srgbClr val="000066"/>
                </a:solidFill>
              </a:rPr>
              <a:t>Theme 2:  </a:t>
            </a:r>
            <a:r>
              <a:rPr lang="en-US" altLang="en-US" sz="2700" b="1" dirty="0">
                <a:solidFill>
                  <a:srgbClr val="000066"/>
                </a:solidFill>
              </a:rPr>
              <a:t>Material exchange at the land-ocean margin</a:t>
            </a:r>
          </a:p>
        </p:txBody>
      </p:sp>
      <p:sp>
        <p:nvSpPr>
          <p:cNvPr id="22531" name="TextBox 3"/>
          <p:cNvSpPr txBox="1">
            <a:spLocks noChangeArrowheads="1"/>
          </p:cNvSpPr>
          <p:nvPr/>
        </p:nvSpPr>
        <p:spPr bwMode="auto">
          <a:xfrm>
            <a:off x="311150" y="5629275"/>
            <a:ext cx="8528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i="1" dirty="0"/>
              <a:t>How does the input of nutrients </a:t>
            </a:r>
            <a:r>
              <a:rPr lang="en-US" altLang="en-US" sz="1800" b="1" i="1" dirty="0" smtClean="0"/>
              <a:t>and particulates from </a:t>
            </a:r>
            <a:r>
              <a:rPr lang="en-US" altLang="en-US" sz="1800" b="1" i="1" dirty="0"/>
              <a:t>watersheds and coastal margins to nearshore waters vary as a function of land use, disturbance from fire and storms, and climatic variations?</a:t>
            </a:r>
          </a:p>
        </p:txBody>
      </p:sp>
      <p:pic>
        <p:nvPicPr>
          <p:cNvPr id="22532" name="Picture 2" descr="LTER_watershed_sites_LTERtalk_June_8_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075" y="838200"/>
            <a:ext cx="63246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1"/>
          <p:cNvSpPr txBox="1">
            <a:spLocks noChangeArrowheads="1"/>
          </p:cNvSpPr>
          <p:nvPr/>
        </p:nvSpPr>
        <p:spPr bwMode="auto">
          <a:xfrm>
            <a:off x="2514600" y="1447800"/>
            <a:ext cx="3805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Santa Barbara Coastal Watersheds</a:t>
            </a:r>
          </a:p>
        </p:txBody>
      </p:sp>
    </p:spTree>
    <p:extLst>
      <p:ext uri="{BB962C8B-B14F-4D97-AF65-F5344CB8AC3E}">
        <p14:creationId xmlns:p14="http://schemas.microsoft.com/office/powerpoint/2010/main" val="2085103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228600" y="8953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2a</a:t>
            </a:r>
            <a:r>
              <a:rPr lang="en-US" altLang="en-US" sz="2000" b="1" i="1" dirty="0"/>
              <a:t>: Export of nutrients from watersheds</a:t>
            </a:r>
          </a:p>
        </p:txBody>
      </p:sp>
      <p:sp>
        <p:nvSpPr>
          <p:cNvPr id="23555" name="TextBox 2"/>
          <p:cNvSpPr txBox="1">
            <a:spLocks noChangeArrowheads="1"/>
          </p:cNvSpPr>
          <p:nvPr/>
        </p:nvSpPr>
        <p:spPr bwMode="auto">
          <a:xfrm>
            <a:off x="6132513" y="1600200"/>
            <a:ext cx="2895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Long-term measurements of rainfall, stream discharge, and nutrient concentrations in nine watersheds</a:t>
            </a:r>
          </a:p>
        </p:txBody>
      </p:sp>
      <p:pic>
        <p:nvPicPr>
          <p:cNvPr id="23556" name="Picture 12" descr="Z:\internal\research\Land\Working\Site Photos\ON02\P219007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7038" y="1371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X:\internal\images\Photos\Research images\Watershed research\TimFranklinCreekJan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1371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RhessysHR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3592513"/>
            <a:ext cx="502920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9"/>
          <p:cNvSpPr>
            <a:spLocks noChangeArrowheads="1"/>
          </p:cNvSpPr>
          <p:nvPr/>
        </p:nvSpPr>
        <p:spPr bwMode="auto">
          <a:xfrm>
            <a:off x="5556250" y="4191000"/>
            <a:ext cx="34353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Modeling to assess how climate variability influences stream discharge  and associated nutrient fluxes over a range of time scales and fire frequency/severity scenarios</a:t>
            </a:r>
          </a:p>
        </p:txBody>
      </p:sp>
      <p:sp>
        <p:nvSpPr>
          <p:cNvPr id="23560" name="Rectangle 4"/>
          <p:cNvSpPr>
            <a:spLocks noChangeArrowheads="1"/>
          </p:cNvSpPr>
          <p:nvPr/>
        </p:nvSpPr>
        <p:spPr bwMode="auto">
          <a:xfrm>
            <a:off x="1828800" y="246063"/>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228600" y="8953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2b</a:t>
            </a:r>
            <a:r>
              <a:rPr lang="en-US" altLang="en-US" sz="2000" b="1" i="1" dirty="0"/>
              <a:t>: Trajectories of landscape changes in coastal watersheds</a:t>
            </a:r>
          </a:p>
        </p:txBody>
      </p:sp>
      <p:pic>
        <p:nvPicPr>
          <p:cNvPr id="24579" name="Picture 6" descr="f090826_sma_jesusi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65" y="4417564"/>
            <a:ext cx="3716960" cy="205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TextBox 2"/>
          <p:cNvSpPr txBox="1">
            <a:spLocks noChangeArrowheads="1"/>
          </p:cNvSpPr>
          <p:nvPr/>
        </p:nvSpPr>
        <p:spPr bwMode="auto">
          <a:xfrm>
            <a:off x="4114800" y="5715000"/>
            <a:ext cx="2108200" cy="7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dirty="0" smtClean="0">
                <a:solidFill>
                  <a:srgbClr val="FF0000"/>
                </a:solidFill>
              </a:rPr>
              <a:t>red = </a:t>
            </a:r>
            <a:r>
              <a:rPr lang="en-US" altLang="en-US" sz="1400" b="1" dirty="0">
                <a:solidFill>
                  <a:srgbClr val="FF0000"/>
                </a:solidFill>
              </a:rPr>
              <a:t>dead vegetation</a:t>
            </a:r>
          </a:p>
          <a:p>
            <a:pPr eaLnBrk="1" hangingPunct="1">
              <a:spcBef>
                <a:spcPct val="0"/>
              </a:spcBef>
              <a:buFontTx/>
              <a:buNone/>
            </a:pPr>
            <a:r>
              <a:rPr lang="en-US" altLang="en-US" sz="1400" b="1" dirty="0">
                <a:solidFill>
                  <a:srgbClr val="33CC33"/>
                </a:solidFill>
              </a:rPr>
              <a:t>green = live vegetation</a:t>
            </a:r>
          </a:p>
          <a:p>
            <a:pPr eaLnBrk="1" hangingPunct="1">
              <a:spcBef>
                <a:spcPts val="200"/>
              </a:spcBef>
              <a:buFontTx/>
              <a:buNone/>
            </a:pPr>
            <a:r>
              <a:rPr lang="en-US" altLang="en-US" sz="1400" b="1" dirty="0">
                <a:solidFill>
                  <a:srgbClr val="0000FF"/>
                </a:solidFill>
              </a:rPr>
              <a:t>blue = ash</a:t>
            </a:r>
            <a:endParaRPr lang="en-US" altLang="en-US" sz="1400" dirty="0"/>
          </a:p>
        </p:txBody>
      </p:sp>
      <p:sp>
        <p:nvSpPr>
          <p:cNvPr id="24581" name="Rectangle 8"/>
          <p:cNvSpPr>
            <a:spLocks noChangeArrowheads="1"/>
          </p:cNvSpPr>
          <p:nvPr/>
        </p:nvSpPr>
        <p:spPr bwMode="auto">
          <a:xfrm>
            <a:off x="304800" y="1314450"/>
            <a:ext cx="40100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Remote sensing to document recent (i.e., past 30 years) changes in vegetation and erosion due to fire</a:t>
            </a:r>
          </a:p>
        </p:txBody>
      </p:sp>
      <p:sp>
        <p:nvSpPr>
          <p:cNvPr id="24582" name="Rectangle 9"/>
          <p:cNvSpPr>
            <a:spLocks noChangeArrowheads="1"/>
          </p:cNvSpPr>
          <p:nvPr/>
        </p:nvSpPr>
        <p:spPr bwMode="auto">
          <a:xfrm>
            <a:off x="3581400" y="5640388"/>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b="1"/>
          </a:p>
        </p:txBody>
      </p:sp>
      <p:sp>
        <p:nvSpPr>
          <p:cNvPr id="24583" name="Rectangle 10"/>
          <p:cNvSpPr>
            <a:spLocks noChangeArrowheads="1"/>
          </p:cNvSpPr>
          <p:nvPr/>
        </p:nvSpPr>
        <p:spPr bwMode="auto">
          <a:xfrm>
            <a:off x="4572000" y="1981200"/>
            <a:ext cx="4437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Examination of sediment cores from coastal wetlands </a:t>
            </a:r>
            <a:r>
              <a:rPr lang="en-US" altLang="en-US" sz="1800" dirty="0" smtClean="0"/>
              <a:t>and coastal ponds to </a:t>
            </a:r>
            <a:r>
              <a:rPr lang="en-US" altLang="en-US" sz="1800" dirty="0"/>
              <a:t>determine average and episodic sediment fluxes from upland areas</a:t>
            </a:r>
          </a:p>
        </p:txBody>
      </p:sp>
      <p:pic>
        <p:nvPicPr>
          <p:cNvPr id="24584" name="Picture 24" descr="Jesusita_Fire_May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286000"/>
            <a:ext cx="3705225" cy="204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37088" y="3200400"/>
            <a:ext cx="4306887" cy="2286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6" name="Rectangle 4"/>
          <p:cNvSpPr>
            <a:spLocks noChangeArrowheads="1"/>
          </p:cNvSpPr>
          <p:nvPr/>
        </p:nvSpPr>
        <p:spPr bwMode="auto">
          <a:xfrm>
            <a:off x="1828800" y="246063"/>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228600" y="895350"/>
            <a:ext cx="845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2c</a:t>
            </a:r>
            <a:r>
              <a:rPr lang="en-US" altLang="en-US" sz="2000" b="1" i="1" dirty="0"/>
              <a:t>: Exchanges of nutrients on beaches</a:t>
            </a:r>
          </a:p>
        </p:txBody>
      </p:sp>
      <p:pic>
        <p:nvPicPr>
          <p:cNvPr id="256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71625" y="3522663"/>
            <a:ext cx="5895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3" descr="DSCN24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57550" y="1611313"/>
            <a:ext cx="2193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64275" y="1611313"/>
            <a:ext cx="2193925" cy="1643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ight Arrow 36"/>
          <p:cNvSpPr/>
          <p:nvPr/>
        </p:nvSpPr>
        <p:spPr>
          <a:xfrm>
            <a:off x="5568950" y="2220913"/>
            <a:ext cx="52705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sp>
        <p:nvSpPr>
          <p:cNvPr id="25607" name="Rectangle 37"/>
          <p:cNvSpPr>
            <a:spLocks noChangeArrowheads="1"/>
          </p:cNvSpPr>
          <p:nvPr/>
        </p:nvSpPr>
        <p:spPr bwMode="auto">
          <a:xfrm>
            <a:off x="598488" y="5943600"/>
            <a:ext cx="7512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t>Experimental studies of nutrient processing in beach sands and measurements of intertidal pore water flux to the nearshore ocean</a:t>
            </a:r>
          </a:p>
        </p:txBody>
      </p:sp>
      <p:pic>
        <p:nvPicPr>
          <p:cNvPr id="25608" name="Picture 2" descr="C:\Users\Dan Reed\My Pictures\photos\Algae\kelp_wrack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000" y="1609725"/>
            <a:ext cx="21939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ight Arrow 43"/>
          <p:cNvSpPr/>
          <p:nvPr/>
        </p:nvSpPr>
        <p:spPr>
          <a:xfrm>
            <a:off x="2625725" y="2241550"/>
            <a:ext cx="527050" cy="22860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n w="19050">
                <a:solidFill>
                  <a:schemeClr val="tx1"/>
                </a:solidFill>
              </a:ln>
            </a:endParaRPr>
          </a:p>
        </p:txBody>
      </p:sp>
      <p:sp>
        <p:nvSpPr>
          <p:cNvPr id="25610" name="Rectangle 4"/>
          <p:cNvSpPr>
            <a:spLocks noChangeArrowheads="1"/>
          </p:cNvSpPr>
          <p:nvPr/>
        </p:nvSpPr>
        <p:spPr bwMode="auto">
          <a:xfrm>
            <a:off x="1828800" y="246063"/>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82550" y="276225"/>
            <a:ext cx="8985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i="1" dirty="0">
                <a:solidFill>
                  <a:srgbClr val="000066"/>
                </a:solidFill>
              </a:rPr>
              <a:t>Theme 3:  </a:t>
            </a:r>
            <a:r>
              <a:rPr lang="en-US" altLang="en-US" sz="2800" b="1" dirty="0">
                <a:solidFill>
                  <a:srgbClr val="000066"/>
                </a:solidFill>
              </a:rPr>
              <a:t>Movement and fluxes of inorganic and organic matter in the coastal ocean</a:t>
            </a:r>
          </a:p>
          <a:p>
            <a:pPr eaLnBrk="1" hangingPunct="1">
              <a:spcBef>
                <a:spcPct val="0"/>
              </a:spcBef>
              <a:buFontTx/>
              <a:buNone/>
            </a:pPr>
            <a:endParaRPr lang="en-US" altLang="en-US" sz="2400" b="1" dirty="0"/>
          </a:p>
        </p:txBody>
      </p:sp>
      <p:sp>
        <p:nvSpPr>
          <p:cNvPr id="26627" name="TextBox 3"/>
          <p:cNvSpPr txBox="1">
            <a:spLocks noChangeArrowheads="1"/>
          </p:cNvSpPr>
          <p:nvPr/>
        </p:nvSpPr>
        <p:spPr bwMode="auto">
          <a:xfrm>
            <a:off x="163513" y="5334000"/>
            <a:ext cx="898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i="1" dirty="0"/>
              <a:t>How do oceanographic processes act to influence: (a) the dilution and dispersal of freshwater runoff plumes, (b) nitrogen recycling and efflux from benthic sediments within and adjacent to kelp forests, and (c) the fate of net primary production by phytoplankton?</a:t>
            </a:r>
            <a:endParaRPr lang="en-US" altLang="en-US" sz="1800" b="1" dirty="0"/>
          </a:p>
        </p:txBody>
      </p:sp>
      <p:pic>
        <p:nvPicPr>
          <p:cNvPr id="266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1219200"/>
            <a:ext cx="7010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5"/>
          <p:cNvSpPr txBox="1">
            <a:spLocks noChangeArrowheads="1"/>
          </p:cNvSpPr>
          <p:nvPr/>
        </p:nvSpPr>
        <p:spPr bwMode="auto">
          <a:xfrm>
            <a:off x="111125" y="1136650"/>
            <a:ext cx="2895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28600" algn="l"/>
              </a:tabLst>
              <a:defRPr>
                <a:solidFill>
                  <a:schemeClr val="tx1"/>
                </a:solidFill>
                <a:latin typeface="Arial" pitchFamily="34" charset="0"/>
              </a:defRPr>
            </a:lvl1pPr>
            <a:lvl2pPr marL="742950" indent="-285750" eaLnBrk="0" hangingPunct="0">
              <a:tabLst>
                <a:tab pos="228600" algn="l"/>
              </a:tabLst>
              <a:defRPr>
                <a:solidFill>
                  <a:schemeClr val="tx1"/>
                </a:solidFill>
                <a:latin typeface="Arial" pitchFamily="34" charset="0"/>
              </a:defRPr>
            </a:lvl2pPr>
            <a:lvl3pPr marL="1143000" indent="-228600" eaLnBrk="0" hangingPunct="0">
              <a:tabLst>
                <a:tab pos="228600" algn="l"/>
              </a:tabLst>
              <a:defRPr>
                <a:solidFill>
                  <a:schemeClr val="tx1"/>
                </a:solidFill>
                <a:latin typeface="Arial" pitchFamily="34" charset="0"/>
              </a:defRPr>
            </a:lvl3pPr>
            <a:lvl4pPr marL="1600200" indent="-228600" eaLnBrk="0" hangingPunct="0">
              <a:tabLst>
                <a:tab pos="228600" algn="l"/>
              </a:tabLst>
              <a:defRPr>
                <a:solidFill>
                  <a:schemeClr val="tx1"/>
                </a:solidFill>
                <a:latin typeface="Arial" pitchFamily="34" charset="0"/>
              </a:defRPr>
            </a:lvl4pPr>
            <a:lvl5pPr marL="2057400" indent="-228600" eaLnBrk="0" hangingPunct="0">
              <a:tabLst>
                <a:tab pos="228600" algn="l"/>
              </a:tabLst>
              <a:defRPr>
                <a:solidFill>
                  <a:schemeClr val="tx1"/>
                </a:solidFill>
                <a:latin typeface="Arial" pitchFamily="34" charset="0"/>
              </a:defRPr>
            </a:lvl5pPr>
            <a:lvl6pPr marL="2514600" indent="-228600" eaLnBrk="0" fontAlgn="base" hangingPunct="0">
              <a:spcBef>
                <a:spcPct val="0"/>
              </a:spcBef>
              <a:spcAft>
                <a:spcPct val="0"/>
              </a:spcAft>
              <a:tabLst>
                <a:tab pos="228600" algn="l"/>
              </a:tabLst>
              <a:defRPr>
                <a:solidFill>
                  <a:schemeClr val="tx1"/>
                </a:solidFill>
                <a:latin typeface="Arial" pitchFamily="34" charset="0"/>
              </a:defRPr>
            </a:lvl6pPr>
            <a:lvl7pPr marL="2971800" indent="-228600" eaLnBrk="0" fontAlgn="base" hangingPunct="0">
              <a:spcBef>
                <a:spcPct val="0"/>
              </a:spcBef>
              <a:spcAft>
                <a:spcPct val="0"/>
              </a:spcAft>
              <a:tabLst>
                <a:tab pos="228600" algn="l"/>
              </a:tabLst>
              <a:defRPr>
                <a:solidFill>
                  <a:schemeClr val="tx1"/>
                </a:solidFill>
                <a:latin typeface="Arial" pitchFamily="34" charset="0"/>
              </a:defRPr>
            </a:lvl7pPr>
            <a:lvl8pPr marL="3429000" indent="-228600" eaLnBrk="0" fontAlgn="base" hangingPunct="0">
              <a:spcBef>
                <a:spcPct val="0"/>
              </a:spcBef>
              <a:spcAft>
                <a:spcPct val="0"/>
              </a:spcAft>
              <a:tabLst>
                <a:tab pos="228600" algn="l"/>
              </a:tabLst>
              <a:defRPr>
                <a:solidFill>
                  <a:schemeClr val="tx1"/>
                </a:solidFill>
                <a:latin typeface="Arial" pitchFamily="34" charset="0"/>
              </a:defRPr>
            </a:lvl8pPr>
            <a:lvl9pPr marL="3886200" indent="-228600" eaLnBrk="0" fontAlgn="base" hangingPunct="0">
              <a:spcBef>
                <a:spcPct val="0"/>
              </a:spcBef>
              <a:spcAft>
                <a:spcPct val="0"/>
              </a:spcAft>
              <a:tabLst>
                <a:tab pos="228600" algn="l"/>
              </a:tabLst>
              <a:defRPr>
                <a:solidFill>
                  <a:schemeClr val="tx1"/>
                </a:solidFill>
                <a:latin typeface="Arial" pitchFamily="34" charset="0"/>
              </a:defRPr>
            </a:lvl9pPr>
          </a:lstStyle>
          <a:p>
            <a:pPr algn="ctr" eaLnBrk="1" hangingPunct="1">
              <a:defRPr/>
            </a:pPr>
            <a:r>
              <a:rPr lang="en-US" sz="2800" b="1" i="1" dirty="0" smtClean="0">
                <a:latin typeface="+mn-lt"/>
              </a:rPr>
              <a:t>Who we are</a:t>
            </a:r>
          </a:p>
        </p:txBody>
      </p:sp>
      <p:sp>
        <p:nvSpPr>
          <p:cNvPr id="13321" name="Text Box 6"/>
          <p:cNvSpPr txBox="1">
            <a:spLocks noChangeArrowheads="1"/>
          </p:cNvSpPr>
          <p:nvPr/>
        </p:nvSpPr>
        <p:spPr bwMode="auto">
          <a:xfrm>
            <a:off x="304800" y="1752600"/>
            <a:ext cx="35052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2000" b="1" dirty="0" smtClean="0">
                <a:latin typeface="+mn-lt"/>
              </a:rPr>
              <a:t>30 Investigators</a:t>
            </a:r>
          </a:p>
          <a:p>
            <a:pPr eaLnBrk="1" hangingPunct="1">
              <a:spcBef>
                <a:spcPct val="50000"/>
              </a:spcBef>
              <a:defRPr/>
            </a:pPr>
            <a:r>
              <a:rPr lang="en-US" sz="2000" b="1" dirty="0" smtClean="0">
                <a:latin typeface="+mn-lt"/>
              </a:rPr>
              <a:t>3 Post docs</a:t>
            </a:r>
          </a:p>
          <a:p>
            <a:pPr eaLnBrk="1" hangingPunct="1">
              <a:spcBef>
                <a:spcPct val="50000"/>
              </a:spcBef>
              <a:defRPr/>
            </a:pPr>
            <a:r>
              <a:rPr lang="en-US" sz="2000" b="1" dirty="0" smtClean="0">
                <a:latin typeface="+mn-lt"/>
              </a:rPr>
              <a:t>24 Graduate students</a:t>
            </a:r>
          </a:p>
          <a:p>
            <a:pPr eaLnBrk="1" hangingPunct="1">
              <a:spcBef>
                <a:spcPct val="50000"/>
              </a:spcBef>
              <a:defRPr/>
            </a:pPr>
            <a:r>
              <a:rPr lang="en-US" sz="2000" b="1" dirty="0" smtClean="0">
                <a:latin typeface="+mn-lt"/>
              </a:rPr>
              <a:t>~50 Undergrads</a:t>
            </a:r>
          </a:p>
          <a:p>
            <a:pPr eaLnBrk="1" hangingPunct="1">
              <a:spcBef>
                <a:spcPct val="50000"/>
              </a:spcBef>
              <a:defRPr/>
            </a:pPr>
            <a:r>
              <a:rPr lang="en-US" sz="2000" b="1" dirty="0" smtClean="0">
                <a:latin typeface="+mn-lt"/>
              </a:rPr>
              <a:t>10 Research staff</a:t>
            </a:r>
          </a:p>
          <a:p>
            <a:pPr eaLnBrk="1" hangingPunct="1">
              <a:spcBef>
                <a:spcPct val="50000"/>
              </a:spcBef>
              <a:defRPr/>
            </a:pPr>
            <a:r>
              <a:rPr lang="en-US" sz="2000" b="1" dirty="0" smtClean="0">
                <a:latin typeface="+mn-lt"/>
              </a:rPr>
              <a:t>1 Data manager</a:t>
            </a:r>
          </a:p>
          <a:p>
            <a:pPr eaLnBrk="1" hangingPunct="1">
              <a:spcBef>
                <a:spcPct val="50000"/>
              </a:spcBef>
              <a:defRPr/>
            </a:pPr>
            <a:r>
              <a:rPr lang="en-US" sz="2000" b="1" dirty="0">
                <a:latin typeface="+mn-lt"/>
              </a:rPr>
              <a:t>3</a:t>
            </a:r>
            <a:r>
              <a:rPr lang="en-US" sz="2000" b="1" dirty="0" smtClean="0">
                <a:latin typeface="+mn-lt"/>
              </a:rPr>
              <a:t> Education/outreach staff</a:t>
            </a:r>
          </a:p>
        </p:txBody>
      </p:sp>
      <p:pic>
        <p:nvPicPr>
          <p:cNvPr id="8196" name="Picture 2" descr="Logo_c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82575"/>
            <a:ext cx="8175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3"/>
          <p:cNvSpPr>
            <a:spLocks noChangeArrowheads="1"/>
          </p:cNvSpPr>
          <p:nvPr/>
        </p:nvSpPr>
        <p:spPr bwMode="auto">
          <a:xfrm>
            <a:off x="1295400" y="511175"/>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dirty="0">
                <a:solidFill>
                  <a:srgbClr val="000066"/>
                </a:solidFill>
              </a:rPr>
              <a:t>Santa Barbara Coastal</a:t>
            </a:r>
            <a:r>
              <a:rPr lang="en-US" altLang="en-US" sz="2000" b="1" dirty="0">
                <a:solidFill>
                  <a:srgbClr val="000066"/>
                </a:solidFill>
              </a:rPr>
              <a:t> </a:t>
            </a:r>
            <a:br>
              <a:rPr lang="en-US" altLang="en-US" sz="2000" b="1" dirty="0">
                <a:solidFill>
                  <a:srgbClr val="000066"/>
                </a:solidFill>
              </a:rPr>
            </a:br>
            <a:r>
              <a:rPr lang="en-US" altLang="en-US" sz="1400" b="1" dirty="0">
                <a:solidFill>
                  <a:srgbClr val="000066"/>
                </a:solidFill>
              </a:rPr>
              <a:t>Long Term Ecological Research</a:t>
            </a:r>
          </a:p>
        </p:txBody>
      </p:sp>
      <p:sp>
        <p:nvSpPr>
          <p:cNvPr id="8198" name="TextBox 1"/>
          <p:cNvSpPr txBox="1">
            <a:spLocks noChangeArrowheads="1"/>
          </p:cNvSpPr>
          <p:nvPr/>
        </p:nvSpPr>
        <p:spPr bwMode="auto">
          <a:xfrm>
            <a:off x="100013" y="5334000"/>
            <a:ext cx="7772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i="1"/>
              <a:t>Science disciplines include:</a:t>
            </a:r>
          </a:p>
          <a:p>
            <a:pPr eaLnBrk="1" hangingPunct="1">
              <a:spcBef>
                <a:spcPct val="0"/>
              </a:spcBef>
              <a:buFontTx/>
              <a:buNone/>
            </a:pPr>
            <a:r>
              <a:rPr lang="en-US" altLang="en-US" sz="2000"/>
              <a:t>ecology, biological and physical oceanography, physiology, genetics, hydrology, geography, geology, and history</a:t>
            </a:r>
          </a:p>
        </p:txBody>
      </p:sp>
      <p:grpSp>
        <p:nvGrpSpPr>
          <p:cNvPr id="8199" name="Group 4"/>
          <p:cNvGrpSpPr>
            <a:grpSpLocks/>
          </p:cNvGrpSpPr>
          <p:nvPr/>
        </p:nvGrpSpPr>
        <p:grpSpPr bwMode="auto">
          <a:xfrm>
            <a:off x="3713163" y="1238250"/>
            <a:ext cx="5354637" cy="3875088"/>
            <a:chOff x="3713632" y="1237795"/>
            <a:chExt cx="5354168" cy="3875797"/>
          </a:xfrm>
        </p:grpSpPr>
        <p:pic>
          <p:nvPicPr>
            <p:cNvPr id="8200" name="Picture 3" descr="X:\internal\images\Photos\Research images\Diver images\Gabe and Shannon post div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2657" y="1237795"/>
              <a:ext cx="2070379" cy="155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4" descr="X:\internal\images\Photos\Research images\Cruise\18-SBCLTERcruiselab 1.jpg"/>
            <p:cNvPicPr>
              <a:picLocks noChangeAspect="1" noChangeArrowheads="1"/>
            </p:cNvPicPr>
            <p:nvPr/>
          </p:nvPicPr>
          <p:blipFill>
            <a:blip r:embed="rId5" cstate="screen">
              <a:extLst>
                <a:ext uri="{28A0092B-C50C-407E-A947-70E740481C1C}">
                  <a14:useLocalDpi xmlns:a14="http://schemas.microsoft.com/office/drawing/2010/main"/>
                </a:ext>
              </a:extLst>
            </a:blip>
            <a:srcRect r="-1512"/>
            <a:stretch>
              <a:fillRect/>
            </a:stretch>
          </p:blipFill>
          <p:spPr bwMode="auto">
            <a:xfrm>
              <a:off x="5993035" y="1237795"/>
              <a:ext cx="2577679" cy="108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5" descr="X:\internal\images\Photos\Research images\Cruise\LTER CRUISE 03\scanfish launch 4a.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05312" y="2320976"/>
              <a:ext cx="2086088" cy="156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6" descr="X:\internal\images\Photos\Research images\Watershed research\TimFranklinCreekJan00.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2657" y="2604708"/>
              <a:ext cx="1382655" cy="150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7" descr="X:\internal\images\Photos\Meetings\SBC_LTER  Retreat 2007\SBCretreatJune2007.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87721" y="2320976"/>
              <a:ext cx="1747847" cy="133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0" descr="C:\Users\Dan Reed\My Pictures\photos\LTER\land\a012_13a.jpg"/>
            <p:cNvPicPr>
              <a:picLocks noChangeAspect="1" noChangeArrowheads="1"/>
            </p:cNvPicPr>
            <p:nvPr/>
          </p:nvPicPr>
          <p:blipFill>
            <a:blip r:embed="rId9" cstate="screen">
              <a:extLst>
                <a:ext uri="{28A0092B-C50C-407E-A947-70E740481C1C}">
                  <a14:useLocalDpi xmlns:a14="http://schemas.microsoft.com/office/drawing/2010/main"/>
                </a:ext>
              </a:extLst>
            </a:blip>
            <a:srcRect l="-98"/>
            <a:stretch>
              <a:fillRect/>
            </a:stretch>
          </p:blipFill>
          <p:spPr bwMode="auto">
            <a:xfrm>
              <a:off x="5237632" y="3818546"/>
              <a:ext cx="1976562" cy="127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9" descr="image"/>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066432" y="3631962"/>
              <a:ext cx="2001368" cy="147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1" descr="X:\internal\images\Photos\Outreach images\SEEDS07Beachactivity1.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713632" y="3831420"/>
              <a:ext cx="1780240" cy="128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31463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76200" y="91440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3a</a:t>
            </a:r>
            <a:r>
              <a:rPr lang="en-US" altLang="en-US" sz="2000" b="1" i="1" dirty="0"/>
              <a:t>:  Dilution and dispersal of freshwater runoff plumes</a:t>
            </a:r>
            <a:endParaRPr lang="en-US" altLang="en-US" sz="2000" b="1" dirty="0"/>
          </a:p>
        </p:txBody>
      </p:sp>
      <p:sp>
        <p:nvSpPr>
          <p:cNvPr id="27651" name="Rectangle 11"/>
          <p:cNvSpPr>
            <a:spLocks noChangeArrowheads="1"/>
          </p:cNvSpPr>
          <p:nvPr/>
        </p:nvSpPr>
        <p:spPr bwMode="auto">
          <a:xfrm>
            <a:off x="406400" y="4572000"/>
            <a:ext cx="51054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Simulations from high resolution oceanographic models </a:t>
            </a:r>
            <a:r>
              <a:rPr lang="en-US" altLang="en-US" sz="1800" dirty="0" smtClean="0"/>
              <a:t>along with data </a:t>
            </a:r>
            <a:r>
              <a:rPr lang="en-US" altLang="en-US" sz="1800" dirty="0"/>
              <a:t>collected from arrays of moored sensors </a:t>
            </a:r>
            <a:r>
              <a:rPr lang="en-US" altLang="en-US" sz="1800" dirty="0" smtClean="0"/>
              <a:t>to </a:t>
            </a:r>
            <a:r>
              <a:rPr lang="en-US" altLang="en-US" sz="1800" dirty="0"/>
              <a:t>determine and predict the dilution and dispersal of freshwater plumes in the Santa Barbara Channel</a:t>
            </a:r>
          </a:p>
        </p:txBody>
      </p:sp>
      <p:pic>
        <p:nvPicPr>
          <p:cNvPr id="27652" name="Picture 13"/>
          <p:cNvPicPr>
            <a:picLocks noChangeAspect="1" noChangeArrowheads="1"/>
          </p:cNvPicPr>
          <p:nvPr/>
        </p:nvPicPr>
        <p:blipFill>
          <a:blip r:embed="rId2" cstate="screen">
            <a:extLst>
              <a:ext uri="{28A0092B-C50C-407E-A947-70E740481C1C}">
                <a14:useLocalDpi xmlns:a14="http://schemas.microsoft.com/office/drawing/2010/main"/>
              </a:ext>
            </a:extLst>
          </a:blip>
          <a:srcRect t="39423" b="2505"/>
          <a:stretch>
            <a:fillRect/>
          </a:stretch>
        </p:blipFill>
        <p:spPr bwMode="auto">
          <a:xfrm>
            <a:off x="406400" y="1600200"/>
            <a:ext cx="48371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descr="C:\Users\Dan Reed\Desktop\SBC LTER Plumes Survey Mooring Diagra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86400" y="1617663"/>
            <a:ext cx="345281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4"/>
          <p:cNvSpPr>
            <a:spLocks noChangeArrowheads="1"/>
          </p:cNvSpPr>
          <p:nvPr/>
        </p:nvSpPr>
        <p:spPr bwMode="auto">
          <a:xfrm>
            <a:off x="1828800" y="238125"/>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3"/>
          <p:cNvGraphicFramePr>
            <a:graphicFrameLocks noChangeAspect="1"/>
          </p:cNvGraphicFramePr>
          <p:nvPr>
            <p:extLst>
              <p:ext uri="{D42A27DB-BD31-4B8C-83A1-F6EECF244321}">
                <p14:modId xmlns:p14="http://schemas.microsoft.com/office/powerpoint/2010/main" val="2825860915"/>
              </p:ext>
            </p:extLst>
          </p:nvPr>
        </p:nvGraphicFramePr>
        <p:xfrm>
          <a:off x="234455" y="2209800"/>
          <a:ext cx="3423145" cy="2016373"/>
        </p:xfrm>
        <a:graphic>
          <a:graphicData uri="http://schemas.openxmlformats.org/presentationml/2006/ole">
            <mc:AlternateContent xmlns:mc="http://schemas.openxmlformats.org/markup-compatibility/2006">
              <mc:Choice xmlns:v="urn:schemas-microsoft-com:vml" Requires="v">
                <p:oleObj spid="_x0000_s28804" name="SPW 10.0 Graph" r:id="rId3" imgW="7335317" imgH="4321454" progId="SigmaPlotGraphicObject.9">
                  <p:embed/>
                </p:oleObj>
              </mc:Choice>
              <mc:Fallback>
                <p:oleObj name="SPW 10.0 Graph" r:id="rId3" imgW="7335317" imgH="4321454" progId="SigmaPlotGraphicObject.9">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55" y="2209800"/>
                        <a:ext cx="3423145" cy="2016373"/>
                      </a:xfrm>
                      <a:prstGeom prst="rect">
                        <a:avLst/>
                      </a:prstGeom>
                      <a:noFill/>
                      <a:ln>
                        <a:noFill/>
                      </a:ln>
                      <a:extLst/>
                    </p:spPr>
                  </p:pic>
                </p:oleObj>
              </mc:Fallback>
            </mc:AlternateContent>
          </a:graphicData>
        </a:graphic>
      </p:graphicFrame>
      <p:sp>
        <p:nvSpPr>
          <p:cNvPr id="28675" name="Rectangle 2"/>
          <p:cNvSpPr>
            <a:spLocks noChangeArrowheads="1"/>
          </p:cNvSpPr>
          <p:nvPr/>
        </p:nvSpPr>
        <p:spPr bwMode="auto">
          <a:xfrm>
            <a:off x="157163" y="819150"/>
            <a:ext cx="792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3b</a:t>
            </a:r>
            <a:r>
              <a:rPr lang="en-US" altLang="en-US" sz="2000" b="1" i="1" dirty="0"/>
              <a:t>: </a:t>
            </a:r>
            <a:r>
              <a:rPr lang="en-US" altLang="en-US" sz="2000" i="1" dirty="0"/>
              <a:t> </a:t>
            </a:r>
            <a:r>
              <a:rPr lang="en-US" altLang="en-US" sz="2000" b="1" i="1" dirty="0"/>
              <a:t>Nitrogen recycling and efflux from sediments</a:t>
            </a:r>
            <a:endParaRPr lang="en-US" altLang="en-US" sz="2000" b="1" dirty="0"/>
          </a:p>
        </p:txBody>
      </p:sp>
      <p:pic>
        <p:nvPicPr>
          <p:cNvPr id="28676" name="Picture 2" descr="X:\internal\images\Photos\Research images\Hardware photos\Bob Miller Projects\Chambers_fl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93158" y="1295400"/>
            <a:ext cx="26162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14"/>
          <p:cNvSpPr>
            <a:spLocks noChangeArrowheads="1"/>
          </p:cNvSpPr>
          <p:nvPr/>
        </p:nvSpPr>
        <p:spPr bwMode="auto">
          <a:xfrm>
            <a:off x="234455" y="1216133"/>
            <a:ext cx="40446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Recycled </a:t>
            </a:r>
            <a:r>
              <a:rPr lang="en-US" altLang="en-US" sz="1800" dirty="0" smtClean="0"/>
              <a:t>ammonium </a:t>
            </a:r>
            <a:r>
              <a:rPr lang="en-US" altLang="en-US" sz="1800" dirty="0"/>
              <a:t>(NH</a:t>
            </a:r>
            <a:r>
              <a:rPr lang="en-US" altLang="en-US" sz="1800" baseline="-25000" dirty="0"/>
              <a:t>4</a:t>
            </a:r>
            <a:r>
              <a:rPr lang="en-US" altLang="en-US" sz="1800" baseline="30000" dirty="0"/>
              <a:t>+</a:t>
            </a:r>
            <a:r>
              <a:rPr lang="en-US" altLang="en-US" sz="1800" dirty="0"/>
              <a:t>) may provide an important source of nitrogen during times of the year when nitrate (NO</a:t>
            </a:r>
            <a:r>
              <a:rPr lang="en-US" altLang="en-US" sz="1800" baseline="-25000" dirty="0"/>
              <a:t>3</a:t>
            </a:r>
            <a:r>
              <a:rPr lang="en-US" altLang="en-US" sz="1800" baseline="30000" dirty="0"/>
              <a:t>-</a:t>
            </a:r>
            <a:r>
              <a:rPr lang="en-US" altLang="en-US" sz="1800" dirty="0"/>
              <a:t>) is in short supply</a:t>
            </a:r>
          </a:p>
        </p:txBody>
      </p:sp>
      <p:sp>
        <p:nvSpPr>
          <p:cNvPr id="28679" name="Rectangle 15"/>
          <p:cNvSpPr>
            <a:spLocks noChangeArrowheads="1"/>
          </p:cNvSpPr>
          <p:nvPr/>
        </p:nvSpPr>
        <p:spPr bwMode="auto">
          <a:xfrm>
            <a:off x="7446963" y="1303792"/>
            <a:ext cx="162083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t>Measure efflux </a:t>
            </a:r>
            <a:r>
              <a:rPr lang="en-US" altLang="en-US" sz="1800" dirty="0"/>
              <a:t>of </a:t>
            </a:r>
            <a:r>
              <a:rPr lang="en-US" altLang="en-US" sz="1800" dirty="0" smtClean="0"/>
              <a:t>ammonium </a:t>
            </a:r>
            <a:r>
              <a:rPr lang="en-US" altLang="en-US" sz="1800" dirty="0"/>
              <a:t>from the </a:t>
            </a:r>
            <a:r>
              <a:rPr lang="en-US" altLang="en-US" sz="1800" dirty="0" smtClean="0"/>
              <a:t>bottom</a:t>
            </a:r>
            <a:endParaRPr lang="en-US" altLang="en-US" sz="1800" dirty="0"/>
          </a:p>
        </p:txBody>
      </p:sp>
      <p:sp>
        <p:nvSpPr>
          <p:cNvPr id="28680" name="Rectangle 1"/>
          <p:cNvSpPr>
            <a:spLocks noChangeArrowheads="1"/>
          </p:cNvSpPr>
          <p:nvPr/>
        </p:nvSpPr>
        <p:spPr bwMode="auto">
          <a:xfrm>
            <a:off x="155625" y="5782399"/>
            <a:ext cx="41814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t>Measure ammonium </a:t>
            </a:r>
            <a:r>
              <a:rPr lang="en-US" altLang="en-US" sz="1800" dirty="0"/>
              <a:t>excreted by kelp epiphytes and grazers </a:t>
            </a:r>
            <a:r>
              <a:rPr lang="en-US" altLang="en-US" sz="1800" dirty="0" smtClean="0"/>
              <a:t>in </a:t>
            </a:r>
            <a:r>
              <a:rPr lang="en-US" altLang="en-US" sz="1800" dirty="0"/>
              <a:t>the kelp forest </a:t>
            </a:r>
            <a:r>
              <a:rPr lang="en-US" altLang="en-US" sz="1800" dirty="0" smtClean="0"/>
              <a:t>and the </a:t>
            </a:r>
            <a:r>
              <a:rPr lang="en-US" altLang="en-US" sz="1800" dirty="0"/>
              <a:t>laboratory</a:t>
            </a:r>
          </a:p>
        </p:txBody>
      </p:sp>
      <p:grpSp>
        <p:nvGrpSpPr>
          <p:cNvPr id="2" name="Group 1"/>
          <p:cNvGrpSpPr/>
          <p:nvPr/>
        </p:nvGrpSpPr>
        <p:grpSpPr>
          <a:xfrm>
            <a:off x="234455" y="4448631"/>
            <a:ext cx="4181475" cy="1371600"/>
            <a:chOff x="292100" y="4775200"/>
            <a:chExt cx="4181475" cy="1371600"/>
          </a:xfrm>
        </p:grpSpPr>
        <p:pic>
          <p:nvPicPr>
            <p:cNvPr id="28677" name="Picture 3" descr="X:\internal\images\Photos\Ron_McPeak_2011-11-01\Box 6\0999.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2100" y="4775200"/>
              <a:ext cx="20907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6" descr="X:\internal\images\Photos\Ron_McPeak_2011-11-01\Box 7\1018.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82838" y="4775200"/>
              <a:ext cx="20907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82" name="Rectangle 19"/>
          <p:cNvSpPr>
            <a:spLocks noChangeArrowheads="1"/>
          </p:cNvSpPr>
          <p:nvPr/>
        </p:nvSpPr>
        <p:spPr bwMode="auto">
          <a:xfrm>
            <a:off x="5505221" y="5738205"/>
            <a:ext cx="336288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Measure timing and magnitude of </a:t>
            </a:r>
            <a:r>
              <a:rPr lang="en-US" altLang="en-US" sz="1800" dirty="0" smtClean="0"/>
              <a:t>the export </a:t>
            </a:r>
            <a:r>
              <a:rPr lang="en-US" altLang="en-US" sz="1800" dirty="0"/>
              <a:t>of kelp nitrogen recycled in beach sands</a:t>
            </a:r>
          </a:p>
        </p:txBody>
      </p:sp>
      <p:pic>
        <p:nvPicPr>
          <p:cNvPr id="28683" name="Picture 7" descr="X:\internal\images\Photos\Research images\Beaches\ReedwrackcampusDec063.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552519" y="3505200"/>
            <a:ext cx="32289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Rectangle 4"/>
          <p:cNvSpPr>
            <a:spLocks noChangeArrowheads="1"/>
          </p:cNvSpPr>
          <p:nvPr/>
        </p:nvSpPr>
        <p:spPr bwMode="auto">
          <a:xfrm>
            <a:off x="1828800" y="217488"/>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76200" y="9144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i="1" u="sng" dirty="0"/>
              <a:t>Theme 3c</a:t>
            </a:r>
            <a:r>
              <a:rPr lang="en-US" altLang="en-US" sz="2000" b="1" i="1" dirty="0"/>
              <a:t>:  Transport and fate of phytoplankton NPP</a:t>
            </a:r>
            <a:endParaRPr lang="en-US" altLang="en-US" sz="2000" b="1" dirty="0"/>
          </a:p>
        </p:txBody>
      </p:sp>
      <p:sp>
        <p:nvSpPr>
          <p:cNvPr id="29699" name="Rectangle 5"/>
          <p:cNvSpPr>
            <a:spLocks noChangeArrowheads="1"/>
          </p:cNvSpPr>
          <p:nvPr/>
        </p:nvSpPr>
        <p:spPr bwMode="auto">
          <a:xfrm>
            <a:off x="4916141" y="4283776"/>
            <a:ext cx="40324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t>Regional ocean circulation modeling, </a:t>
            </a:r>
            <a:r>
              <a:rPr lang="en-US" altLang="en-US" sz="1800" dirty="0" smtClean="0"/>
              <a:t>oceanographic cruises, moored sensor arrays, remote sensing, sampling </a:t>
            </a:r>
            <a:r>
              <a:rPr lang="en-US" altLang="en-US" sz="1800" dirty="0"/>
              <a:t>from small boats and </a:t>
            </a:r>
            <a:r>
              <a:rPr lang="en-US" altLang="en-US" sz="1800" dirty="0" smtClean="0"/>
              <a:t>glider surveys to </a:t>
            </a:r>
            <a:r>
              <a:rPr lang="en-US" altLang="en-US" sz="1800" dirty="0"/>
              <a:t>examine dispersal of nearshore water masses </a:t>
            </a:r>
            <a:r>
              <a:rPr lang="en-US" altLang="en-US" sz="1800" dirty="0" smtClean="0"/>
              <a:t>and transport of phytoplankton under </a:t>
            </a:r>
            <a:r>
              <a:rPr lang="en-US" altLang="en-US" sz="1800" dirty="0"/>
              <a:t>different oceanic conditions</a:t>
            </a:r>
          </a:p>
        </p:txBody>
      </p:sp>
      <p:pic>
        <p:nvPicPr>
          <p:cNvPr id="29701" name="Picture 2" descr="X:\internal\images\Photos\Research images\Slocum Glider\Catalina_4-2011\P41951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9562" y="2608178"/>
            <a:ext cx="2189638" cy="1582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3" descr="X:\internal\images\Photos\Research images\cross_shelf_water_sampling\P514017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2198" y="4267200"/>
            <a:ext cx="2553327" cy="2044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4"/>
          <p:cNvSpPr>
            <a:spLocks noChangeArrowheads="1"/>
          </p:cNvSpPr>
          <p:nvPr/>
        </p:nvSpPr>
        <p:spPr bwMode="auto">
          <a:xfrm>
            <a:off x="1828800" y="238125"/>
            <a:ext cx="6013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rPr>
              <a:t>Ongoing and Planned Research</a:t>
            </a:r>
          </a:p>
        </p:txBody>
      </p:sp>
      <p:grpSp>
        <p:nvGrpSpPr>
          <p:cNvPr id="4" name="Group 3"/>
          <p:cNvGrpSpPr/>
          <p:nvPr/>
        </p:nvGrpSpPr>
        <p:grpSpPr>
          <a:xfrm>
            <a:off x="3581400" y="1448214"/>
            <a:ext cx="2895600" cy="2666586"/>
            <a:chOff x="152400" y="1645056"/>
            <a:chExt cx="2509339" cy="2224088"/>
          </a:xfrm>
        </p:grpSpPr>
        <p:pic>
          <p:nvPicPr>
            <p:cNvPr id="7577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1645056"/>
              <a:ext cx="2509339"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91082" y="2359489"/>
              <a:ext cx="1284326" cy="276999"/>
            </a:xfrm>
            <a:prstGeom prst="rect">
              <a:avLst/>
            </a:prstGeom>
            <a:noFill/>
          </p:spPr>
          <p:txBody>
            <a:bodyPr wrap="none" rtlCol="0">
              <a:spAutoFit/>
            </a:bodyPr>
            <a:lstStyle/>
            <a:p>
              <a:r>
                <a:rPr lang="en-US" sz="1200" dirty="0" smtClean="0"/>
                <a:t>Moored sensors</a:t>
              </a:r>
              <a:endParaRPr lang="en-US" sz="1200" dirty="0"/>
            </a:p>
          </p:txBody>
        </p:sp>
      </p:grpSp>
      <p:pic>
        <p:nvPicPr>
          <p:cNvPr id="75779" name="Picture 3" descr="X:\internal\images\Photos\Research images\Cruise\LTER CRUISE 02\scanfish launch 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499" y="3733800"/>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49562" y="902124"/>
            <a:ext cx="2189638" cy="161015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2499" y="1660760"/>
            <a:ext cx="3343275" cy="1800225"/>
            <a:chOff x="102499" y="1660760"/>
            <a:chExt cx="3343275" cy="1800225"/>
          </a:xfrm>
        </p:grpSpPr>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499" y="1660760"/>
              <a:ext cx="3343275" cy="1800225"/>
            </a:xfrm>
            <a:prstGeom prst="rect">
              <a:avLst/>
            </a:prstGeom>
          </p:spPr>
        </p:pic>
        <p:sp>
          <p:nvSpPr>
            <p:cNvPr id="13" name="TextBox 12"/>
            <p:cNvSpPr txBox="1"/>
            <p:nvPr/>
          </p:nvSpPr>
          <p:spPr>
            <a:xfrm>
              <a:off x="649069" y="1901269"/>
              <a:ext cx="646331" cy="276999"/>
            </a:xfrm>
            <a:prstGeom prst="rect">
              <a:avLst/>
            </a:prstGeom>
            <a:solidFill>
              <a:schemeClr val="bg1"/>
            </a:solidFill>
          </p:spPr>
          <p:txBody>
            <a:bodyPr wrap="none" rtlCol="0">
              <a:spAutoFit/>
            </a:bodyPr>
            <a:lstStyle/>
            <a:p>
              <a:r>
                <a:rPr lang="en-US" sz="1200" dirty="0" smtClean="0"/>
                <a:t>ROMS</a:t>
              </a:r>
              <a:endParaRPr lang="en-US" sz="1200" dirty="0"/>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676400" y="238780"/>
            <a:ext cx="647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smtClean="0">
                <a:solidFill>
                  <a:srgbClr val="000066"/>
                </a:solidFill>
              </a:rPr>
              <a:t>Broader Benefits of SBC Research</a:t>
            </a:r>
            <a:endParaRPr lang="en-US" altLang="en-US" sz="2800" b="1" dirty="0">
              <a:solidFill>
                <a:srgbClr val="000066"/>
              </a:solidFill>
            </a:endParaRPr>
          </a:p>
        </p:txBody>
      </p:sp>
      <p:sp>
        <p:nvSpPr>
          <p:cNvPr id="3" name="Text Box 5"/>
          <p:cNvSpPr txBox="1">
            <a:spLocks noChangeArrowheads="1"/>
          </p:cNvSpPr>
          <p:nvPr/>
        </p:nvSpPr>
        <p:spPr bwMode="auto">
          <a:xfrm>
            <a:off x="2605117" y="1374402"/>
            <a:ext cx="41665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r>
              <a:rPr lang="en-US" altLang="en-US" b="1" dirty="0" smtClean="0">
                <a:solidFill>
                  <a:schemeClr val="tx1"/>
                </a:solidFill>
              </a:rPr>
              <a:t>          Invasive </a:t>
            </a:r>
            <a:r>
              <a:rPr lang="en-US" altLang="en-US" b="1" dirty="0">
                <a:solidFill>
                  <a:schemeClr val="tx1"/>
                </a:solidFill>
              </a:rPr>
              <a:t>species </a:t>
            </a:r>
          </a:p>
          <a:p>
            <a:r>
              <a:rPr lang="en-US" altLang="en-US" dirty="0" smtClean="0"/>
              <a:t>    </a:t>
            </a:r>
          </a:p>
          <a:p>
            <a:r>
              <a:rPr lang="en-US" altLang="en-US" dirty="0" smtClean="0"/>
              <a:t> </a:t>
            </a:r>
            <a:r>
              <a:rPr lang="en-US" altLang="en-US" b="1" dirty="0" smtClean="0">
                <a:solidFill>
                  <a:schemeClr val="tx1"/>
                </a:solidFill>
              </a:rPr>
              <a:t>Impact assessment</a:t>
            </a:r>
            <a:endParaRPr lang="en-US" altLang="en-US" b="1" dirty="0">
              <a:solidFill>
                <a:schemeClr val="tx1"/>
              </a:solidFill>
            </a:endParaRPr>
          </a:p>
          <a:p>
            <a:endParaRPr lang="en-US" altLang="en-US" sz="1800" dirty="0"/>
          </a:p>
          <a:p>
            <a:r>
              <a:rPr lang="en-US" altLang="en-US" dirty="0"/>
              <a:t> </a:t>
            </a:r>
            <a:r>
              <a:rPr lang="en-US" altLang="en-US" b="1" dirty="0" smtClean="0">
                <a:solidFill>
                  <a:schemeClr val="tx1"/>
                </a:solidFill>
              </a:rPr>
              <a:t>Local </a:t>
            </a:r>
            <a:r>
              <a:rPr lang="en-US" altLang="en-US" b="1" dirty="0">
                <a:solidFill>
                  <a:schemeClr val="tx1"/>
                </a:solidFill>
              </a:rPr>
              <a:t>water quality issues </a:t>
            </a:r>
          </a:p>
          <a:p>
            <a:r>
              <a:rPr lang="en-US" altLang="en-US" b="1" dirty="0">
                <a:solidFill>
                  <a:schemeClr val="tx1"/>
                </a:solidFill>
              </a:rPr>
              <a:t>   and policy</a:t>
            </a:r>
          </a:p>
          <a:p>
            <a:endParaRPr lang="en-US" altLang="en-US" sz="1800" dirty="0"/>
          </a:p>
          <a:p>
            <a:r>
              <a:rPr lang="en-US" altLang="en-US" dirty="0"/>
              <a:t>  </a:t>
            </a:r>
            <a:r>
              <a:rPr lang="en-US" altLang="en-US" b="1" dirty="0" smtClean="0">
                <a:solidFill>
                  <a:schemeClr val="tx1"/>
                </a:solidFill>
              </a:rPr>
              <a:t>Coastal vulnerability</a:t>
            </a:r>
            <a:endParaRPr lang="en-US" altLang="en-US" dirty="0"/>
          </a:p>
        </p:txBody>
      </p:sp>
      <p:sp>
        <p:nvSpPr>
          <p:cNvPr id="4" name="AutoShape 21"/>
          <p:cNvSpPr>
            <a:spLocks noChangeArrowheads="1"/>
          </p:cNvSpPr>
          <p:nvPr/>
        </p:nvSpPr>
        <p:spPr bwMode="auto">
          <a:xfrm>
            <a:off x="2696930" y="1475088"/>
            <a:ext cx="685800" cy="304800"/>
          </a:xfrm>
          <a:prstGeom prst="leftArrow">
            <a:avLst>
              <a:gd name="adj1" fmla="val 50000"/>
              <a:gd name="adj2" fmla="val 56250"/>
            </a:avLst>
          </a:prstGeom>
          <a:solidFill>
            <a:schemeClr val="accent2"/>
          </a:solidFill>
          <a:ln w="9525">
            <a:solidFill>
              <a:schemeClr val="tx1"/>
            </a:solidFill>
            <a:miter lim="800000"/>
            <a:headEnd/>
            <a:tailEnd/>
          </a:ln>
        </p:spPr>
        <p:txBody>
          <a:bodyPr wrap="none" anchor="ct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endParaRPr lang="en-US" altLang="en-US"/>
          </a:p>
        </p:txBody>
      </p:sp>
      <p:sp>
        <p:nvSpPr>
          <p:cNvPr id="5" name="AutoShape 23"/>
          <p:cNvSpPr>
            <a:spLocks noChangeArrowheads="1"/>
          </p:cNvSpPr>
          <p:nvPr/>
        </p:nvSpPr>
        <p:spPr bwMode="auto">
          <a:xfrm rot="10800000">
            <a:off x="5748842" y="2181660"/>
            <a:ext cx="762000" cy="304800"/>
          </a:xfrm>
          <a:prstGeom prst="leftArrow">
            <a:avLst>
              <a:gd name="adj1" fmla="val 50000"/>
              <a:gd name="adj2" fmla="val 68750"/>
            </a:avLst>
          </a:prstGeom>
          <a:solidFill>
            <a:schemeClr val="accent2"/>
          </a:solidFill>
          <a:ln w="9525">
            <a:solidFill>
              <a:schemeClr val="tx1"/>
            </a:solidFill>
            <a:miter lim="800000"/>
            <a:headEnd/>
            <a:tailEnd/>
          </a:ln>
        </p:spPr>
        <p:txBody>
          <a:bodyPr wrap="none" anchor="ct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endParaRPr lang="en-US" altLang="en-US"/>
          </a:p>
        </p:txBody>
      </p:sp>
      <p:pic>
        <p:nvPicPr>
          <p:cNvPr id="6" name="Picture 24" descr="waterfall40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8642" y="3708538"/>
            <a:ext cx="2358287" cy="157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stairs0301.jpg"/>
          <p:cNvPicPr>
            <a:picLocks noChangeAspect="1"/>
          </p:cNvPicPr>
          <p:nvPr/>
        </p:nvPicPr>
        <p:blipFill>
          <a:blip r:embed="rId3" cstate="screen">
            <a:extLst>
              <a:ext uri="{BEBA8EAE-BF5A-486C-A8C5-ECC9F3942E4B}">
                <a14:imgProps xmlns:a14="http://schemas.microsoft.com/office/drawing/2010/main">
                  <a14:imgLayer r:embed="rId4">
                    <a14:imgEffect>
                      <a14:sharpenSoften amount="22000"/>
                    </a14:imgEffect>
                  </a14:imgLayer>
                </a14:imgProps>
              </a:ext>
              <a:ext uri="{28A0092B-C50C-407E-A947-70E740481C1C}">
                <a14:useLocalDpi xmlns:a14="http://schemas.microsoft.com/office/drawing/2010/main"/>
              </a:ext>
            </a:extLst>
          </a:blip>
          <a:srcRect/>
          <a:stretch>
            <a:fillRect/>
          </a:stretch>
        </p:blipFill>
        <p:spPr bwMode="auto">
          <a:xfrm>
            <a:off x="6741290" y="3514802"/>
            <a:ext cx="2184400" cy="168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051915-oil-spill2-63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63242" y="1066800"/>
            <a:ext cx="22655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 descr="C:\Users\Dan Reed\My Pictures\photos\Algae\Lindsay- Shorneri\Lindsay SAHO Quad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1166735"/>
            <a:ext cx="2438400" cy="1627403"/>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1"/>
          <p:cNvSpPr>
            <a:spLocks noChangeArrowheads="1"/>
          </p:cNvSpPr>
          <p:nvPr/>
        </p:nvSpPr>
        <p:spPr bwMode="auto">
          <a:xfrm rot="10800000">
            <a:off x="5943619" y="3838561"/>
            <a:ext cx="685800" cy="304800"/>
          </a:xfrm>
          <a:prstGeom prst="leftArrow">
            <a:avLst>
              <a:gd name="adj1" fmla="val 50000"/>
              <a:gd name="adj2" fmla="val 56250"/>
            </a:avLst>
          </a:prstGeom>
          <a:solidFill>
            <a:schemeClr val="accent2"/>
          </a:solidFill>
          <a:ln w="9525">
            <a:solidFill>
              <a:schemeClr val="tx1"/>
            </a:solidFill>
            <a:miter lim="800000"/>
            <a:headEnd/>
            <a:tailEnd/>
          </a:ln>
        </p:spPr>
        <p:txBody>
          <a:bodyPr wrap="none" anchor="ct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endParaRPr lang="en-US" altLang="en-US"/>
          </a:p>
        </p:txBody>
      </p:sp>
      <p:pic>
        <p:nvPicPr>
          <p:cNvPr id="75780" name="Picture 4" descr="http://californiampas.org/pubs/No-Fishing-sign-FINAL-8-11-20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9042" y="5003938"/>
            <a:ext cx="1554104" cy="155410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17408" y="5338979"/>
            <a:ext cx="2642286" cy="830997"/>
          </a:xfrm>
          <a:prstGeom prst="rect">
            <a:avLst/>
          </a:prstGeom>
          <a:noFill/>
        </p:spPr>
        <p:txBody>
          <a:bodyPr wrap="square" rtlCol="0">
            <a:spAutoFit/>
          </a:bodyPr>
          <a:lstStyle/>
          <a:p>
            <a:r>
              <a:rPr lang="en-US" sz="2400" b="1" dirty="0" smtClean="0"/>
              <a:t>Marine resource management</a:t>
            </a:r>
            <a:endParaRPr lang="en-US" sz="2400" b="1" dirty="0"/>
          </a:p>
        </p:txBody>
      </p:sp>
      <p:sp>
        <p:nvSpPr>
          <p:cNvPr id="17" name="AutoShape 21"/>
          <p:cNvSpPr>
            <a:spLocks noChangeArrowheads="1"/>
          </p:cNvSpPr>
          <p:nvPr/>
        </p:nvSpPr>
        <p:spPr bwMode="auto">
          <a:xfrm>
            <a:off x="5181605" y="5536216"/>
            <a:ext cx="685800" cy="304800"/>
          </a:xfrm>
          <a:prstGeom prst="leftArrow">
            <a:avLst>
              <a:gd name="adj1" fmla="val 50000"/>
              <a:gd name="adj2" fmla="val 56250"/>
            </a:avLst>
          </a:prstGeom>
          <a:solidFill>
            <a:schemeClr val="accent2"/>
          </a:solidFill>
          <a:ln w="9525">
            <a:solidFill>
              <a:schemeClr val="tx1"/>
            </a:solidFill>
            <a:miter lim="800000"/>
            <a:headEnd/>
            <a:tailEnd/>
          </a:ln>
        </p:spPr>
        <p:txBody>
          <a:bodyPr wrap="none" anchor="ct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endParaRPr lang="en-US" altLang="en-US"/>
          </a:p>
        </p:txBody>
      </p:sp>
      <p:sp>
        <p:nvSpPr>
          <p:cNvPr id="18" name="AutoShape 25"/>
          <p:cNvSpPr>
            <a:spLocks noChangeArrowheads="1"/>
          </p:cNvSpPr>
          <p:nvPr/>
        </p:nvSpPr>
        <p:spPr bwMode="auto">
          <a:xfrm rot="16200000" flipH="1">
            <a:off x="2132990" y="3055011"/>
            <a:ext cx="666703" cy="461175"/>
          </a:xfrm>
          <a:custGeom>
            <a:avLst/>
            <a:gdLst>
              <a:gd name="T0" fmla="*/ 143443706 w 21600"/>
              <a:gd name="T1" fmla="*/ 0 h 21600"/>
              <a:gd name="T2" fmla="*/ 143443706 w 21600"/>
              <a:gd name="T3" fmla="*/ 115297268 h 21600"/>
              <a:gd name="T4" fmla="*/ 30697530 w 21600"/>
              <a:gd name="T5" fmla="*/ 204838300 h 21600"/>
              <a:gd name="T6" fmla="*/ 204838300 w 21600"/>
              <a:gd name="T7" fmla="*/ 57648623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2"/>
          </a:solidFill>
          <a:ln w="9525">
            <a:solidFill>
              <a:schemeClr val="tx1"/>
            </a:solidFill>
            <a:miter lim="800000"/>
            <a:headEnd/>
            <a:tailEnd/>
          </a:ln>
        </p:spPr>
        <p:txBody>
          <a:bodyPr wrap="none" anchor="ctr"/>
          <a:lstStyle>
            <a:lvl1pPr>
              <a:defRPr sz="2400">
                <a:solidFill>
                  <a:schemeClr val="accent2"/>
                </a:solidFill>
                <a:latin typeface="Arial" pitchFamily="34" charset="0"/>
                <a:ea typeface="ヒラギノ角ゴ Pro W3" charset="-128"/>
              </a:defRPr>
            </a:lvl1pPr>
            <a:lvl2pPr marL="37931725" indent="-37474525">
              <a:defRPr sz="2400">
                <a:solidFill>
                  <a:schemeClr val="accent2"/>
                </a:solidFill>
                <a:latin typeface="Arial" pitchFamily="34" charset="0"/>
                <a:ea typeface="ヒラギノ角ゴ Pro W3" charset="-128"/>
              </a:defRPr>
            </a:lvl2pPr>
            <a:lvl3pPr>
              <a:defRPr sz="2400">
                <a:solidFill>
                  <a:schemeClr val="accent2"/>
                </a:solidFill>
                <a:latin typeface="Arial" pitchFamily="34" charset="0"/>
                <a:ea typeface="ヒラギノ角ゴ Pro W3" charset="-128"/>
              </a:defRPr>
            </a:lvl3pPr>
            <a:lvl4pPr>
              <a:defRPr sz="2400">
                <a:solidFill>
                  <a:schemeClr val="accent2"/>
                </a:solidFill>
                <a:latin typeface="Arial" pitchFamily="34" charset="0"/>
                <a:ea typeface="ヒラギノ角ゴ Pro W3" charset="-128"/>
              </a:defRPr>
            </a:lvl4pPr>
            <a:lvl5pPr>
              <a:defRPr sz="2400">
                <a:solidFill>
                  <a:schemeClr val="accent2"/>
                </a:solidFill>
                <a:latin typeface="Arial" pitchFamily="34" charset="0"/>
                <a:ea typeface="ヒラギノ角ゴ Pro W3" charset="-128"/>
              </a:defRPr>
            </a:lvl5pPr>
            <a:lvl6pPr marL="457200" eaLnBrk="0" fontAlgn="base" hangingPunct="0">
              <a:spcBef>
                <a:spcPct val="0"/>
              </a:spcBef>
              <a:spcAft>
                <a:spcPct val="0"/>
              </a:spcAft>
              <a:defRPr sz="2400">
                <a:solidFill>
                  <a:schemeClr val="accent2"/>
                </a:solidFill>
                <a:latin typeface="Arial" pitchFamily="34" charset="0"/>
                <a:ea typeface="ヒラギノ角ゴ Pro W3" charset="-128"/>
              </a:defRPr>
            </a:lvl6pPr>
            <a:lvl7pPr marL="914400" eaLnBrk="0" fontAlgn="base" hangingPunct="0">
              <a:spcBef>
                <a:spcPct val="0"/>
              </a:spcBef>
              <a:spcAft>
                <a:spcPct val="0"/>
              </a:spcAft>
              <a:defRPr sz="2400">
                <a:solidFill>
                  <a:schemeClr val="accent2"/>
                </a:solidFill>
                <a:latin typeface="Arial" pitchFamily="34" charset="0"/>
                <a:ea typeface="ヒラギノ角ゴ Pro W3" charset="-128"/>
              </a:defRPr>
            </a:lvl7pPr>
            <a:lvl8pPr marL="1371600" eaLnBrk="0" fontAlgn="base" hangingPunct="0">
              <a:spcBef>
                <a:spcPct val="0"/>
              </a:spcBef>
              <a:spcAft>
                <a:spcPct val="0"/>
              </a:spcAft>
              <a:defRPr sz="2400">
                <a:solidFill>
                  <a:schemeClr val="accent2"/>
                </a:solidFill>
                <a:latin typeface="Arial" pitchFamily="34" charset="0"/>
                <a:ea typeface="ヒラギノ角ゴ Pro W3" charset="-128"/>
              </a:defRPr>
            </a:lvl8pPr>
            <a:lvl9pPr marL="1828800" eaLnBrk="0" fontAlgn="base" hangingPunct="0">
              <a:spcBef>
                <a:spcPct val="0"/>
              </a:spcBef>
              <a:spcAft>
                <a:spcPct val="0"/>
              </a:spcAft>
              <a:defRPr sz="2400">
                <a:solidFill>
                  <a:schemeClr val="accent2"/>
                </a:solidFill>
                <a:latin typeface="Arial" pitchFamily="34" charset="0"/>
                <a:ea typeface="ヒラギノ角ゴ Pro W3" charset="-128"/>
              </a:defRPr>
            </a:lvl9pPr>
          </a:lstStyle>
          <a:p>
            <a:endParaRPr lang="en-US" altLang="en-US"/>
          </a:p>
        </p:txBody>
      </p:sp>
    </p:spTree>
    <p:extLst>
      <p:ext uri="{BB962C8B-B14F-4D97-AF65-F5344CB8AC3E}">
        <p14:creationId xmlns:p14="http://schemas.microsoft.com/office/powerpoint/2010/main" val="817926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33400" y="379848"/>
            <a:ext cx="8395446" cy="6264847"/>
          </a:xfrm>
          <a:prstGeom prst="rect">
            <a:avLst/>
          </a:prstGeom>
        </p:spPr>
      </p:pic>
      <p:sp>
        <p:nvSpPr>
          <p:cNvPr id="5" name="Rounded Rectangle 4"/>
          <p:cNvSpPr/>
          <p:nvPr/>
        </p:nvSpPr>
        <p:spPr>
          <a:xfrm>
            <a:off x="580698" y="4327634"/>
            <a:ext cx="990600" cy="5334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600200" y="4424082"/>
            <a:ext cx="457200" cy="1905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685800"/>
            <a:ext cx="4543425" cy="5800725"/>
          </a:xfrm>
          <a:prstGeom prst="rect">
            <a:avLst/>
          </a:prstGeom>
          <a:ln w="76200">
            <a:solidFill>
              <a:srgbClr val="C00000"/>
            </a:solidFill>
          </a:ln>
        </p:spPr>
      </p:pic>
    </p:spTree>
    <p:extLst>
      <p:ext uri="{BB962C8B-B14F-4D97-AF65-F5344CB8AC3E}">
        <p14:creationId xmlns:p14="http://schemas.microsoft.com/office/powerpoint/2010/main" val="214567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4" name="Picture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5175" y="1066800"/>
            <a:ext cx="4416093"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a:spLocks noChangeArrowheads="1"/>
          </p:cNvSpPr>
          <p:nvPr/>
        </p:nvSpPr>
        <p:spPr bwMode="auto">
          <a:xfrm>
            <a:off x="82550" y="238780"/>
            <a:ext cx="8985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rPr>
              <a:t>Materials to assist in your evaluation</a:t>
            </a:r>
            <a:endParaRPr lang="en-US" altLang="en-US" sz="2400" b="1" dirty="0">
              <a:solidFill>
                <a:srgbClr val="000066"/>
              </a:solidFill>
            </a:endParaRPr>
          </a:p>
        </p:txBody>
      </p:sp>
      <p:pic>
        <p:nvPicPr>
          <p:cNvPr id="70666"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066800"/>
            <a:ext cx="4110526"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647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923395"/>
            <a:ext cx="7933067" cy="4401205"/>
          </a:xfrm>
          <a:prstGeom prst="rect">
            <a:avLst/>
          </a:prstGeom>
          <a:noFill/>
        </p:spPr>
        <p:txBody>
          <a:bodyPr wrap="square" rtlCol="0">
            <a:spAutoFit/>
          </a:bodyPr>
          <a:lstStyle/>
          <a:p>
            <a:r>
              <a:rPr lang="en-US" sz="2000" u="sng" dirty="0"/>
              <a:t>Tuesday Oct 20</a:t>
            </a:r>
            <a:endParaRPr lang="en-US" sz="2000" dirty="0"/>
          </a:p>
          <a:p>
            <a:r>
              <a:rPr lang="en-US" sz="2000" dirty="0" smtClean="0"/>
              <a:t> 9:00 AM  -  Beach </a:t>
            </a:r>
            <a:r>
              <a:rPr lang="en-US" sz="2000" dirty="0"/>
              <a:t>and coastal ocean field trip</a:t>
            </a:r>
          </a:p>
          <a:p>
            <a:r>
              <a:rPr lang="en-US" sz="2000" dirty="0" smtClean="0"/>
              <a:t> 1:00 PM  -  Watershed </a:t>
            </a:r>
            <a:r>
              <a:rPr lang="en-US" sz="2000" dirty="0"/>
              <a:t>field trip</a:t>
            </a:r>
          </a:p>
          <a:p>
            <a:r>
              <a:rPr lang="en-US" sz="2000" dirty="0" smtClean="0"/>
              <a:t> 4:30 PM  -  Poster </a:t>
            </a:r>
            <a:r>
              <a:rPr lang="en-US" sz="2000" dirty="0"/>
              <a:t>session </a:t>
            </a:r>
          </a:p>
          <a:p>
            <a:r>
              <a:rPr lang="en-US" sz="2000" dirty="0" smtClean="0"/>
              <a:t> 6:30 PM  -  Dinner </a:t>
            </a:r>
            <a:r>
              <a:rPr lang="en-US" sz="2000" dirty="0"/>
              <a:t>with SBC Investigators </a:t>
            </a:r>
          </a:p>
          <a:p>
            <a:r>
              <a:rPr lang="en-US" sz="2000" dirty="0"/>
              <a:t> </a:t>
            </a:r>
          </a:p>
          <a:p>
            <a:r>
              <a:rPr lang="en-US" sz="2000" u="sng" dirty="0"/>
              <a:t>Wednesday Oct 21</a:t>
            </a:r>
            <a:endParaRPr lang="en-US" sz="2000" dirty="0"/>
          </a:p>
          <a:p>
            <a:r>
              <a:rPr lang="en-US" sz="2000" dirty="0" smtClean="0"/>
              <a:t>  7:30 AM  -  Kelp </a:t>
            </a:r>
            <a:r>
              <a:rPr lang="en-US" sz="2000" dirty="0"/>
              <a:t>forest field trip </a:t>
            </a:r>
          </a:p>
          <a:p>
            <a:r>
              <a:rPr lang="en-US" sz="2000" dirty="0"/>
              <a:t>12:00 PM </a:t>
            </a:r>
            <a:r>
              <a:rPr lang="en-US" sz="2000" dirty="0" smtClean="0"/>
              <a:t> -  Lunch </a:t>
            </a:r>
            <a:r>
              <a:rPr lang="en-US" sz="2000" dirty="0"/>
              <a:t>with UCSB administrators </a:t>
            </a:r>
            <a:r>
              <a:rPr lang="en-US" sz="2000" dirty="0" smtClean="0"/>
              <a:t>and PIs</a:t>
            </a:r>
            <a:endParaRPr lang="en-US" sz="2000" dirty="0"/>
          </a:p>
          <a:p>
            <a:r>
              <a:rPr lang="en-US" sz="2000" dirty="0"/>
              <a:t>  2:00 </a:t>
            </a:r>
            <a:r>
              <a:rPr lang="en-US" sz="2000" dirty="0" smtClean="0"/>
              <a:t>PM  -</a:t>
            </a:r>
            <a:r>
              <a:rPr lang="en-US" sz="2000" dirty="0"/>
              <a:t> </a:t>
            </a:r>
            <a:r>
              <a:rPr lang="en-US" sz="2000" dirty="0" smtClean="0"/>
              <a:t> Meeting </a:t>
            </a:r>
            <a:r>
              <a:rPr lang="en-US" sz="2000" dirty="0"/>
              <a:t>with grad students </a:t>
            </a:r>
          </a:p>
          <a:p>
            <a:r>
              <a:rPr lang="en-US" sz="2000" dirty="0"/>
              <a:t>  3:00 </a:t>
            </a:r>
            <a:r>
              <a:rPr lang="en-US" sz="2000" dirty="0" smtClean="0"/>
              <a:t>PM  -  Presentations </a:t>
            </a:r>
            <a:endParaRPr lang="en-US" sz="2000" dirty="0"/>
          </a:p>
          <a:p>
            <a:pPr marL="1600200" lvl="0" indent="-285750">
              <a:buFont typeface="Arial" panose="020B0604020202020204" pitchFamily="34" charset="0"/>
              <a:buChar char="•"/>
            </a:pPr>
            <a:r>
              <a:rPr lang="en-US" sz="2000" dirty="0"/>
              <a:t>Integrating information management and research </a:t>
            </a:r>
          </a:p>
          <a:p>
            <a:pPr marL="1600200" lvl="0" indent="-285750">
              <a:buFont typeface="Arial" panose="020B0604020202020204" pitchFamily="34" charset="0"/>
              <a:buChar char="•"/>
            </a:pPr>
            <a:r>
              <a:rPr lang="en-US" sz="2000" dirty="0"/>
              <a:t>SBC Outreach and Education </a:t>
            </a:r>
          </a:p>
          <a:p>
            <a:pPr marL="1600200" lvl="0" indent="-285750">
              <a:buFont typeface="Arial" panose="020B0604020202020204" pitchFamily="34" charset="0"/>
              <a:buChar char="•"/>
            </a:pPr>
            <a:r>
              <a:rPr lang="en-US" sz="2000" dirty="0"/>
              <a:t>Synthesis and future </a:t>
            </a:r>
            <a:r>
              <a:rPr lang="en-US" sz="2000" dirty="0" smtClean="0"/>
              <a:t>plans</a:t>
            </a:r>
            <a:endParaRPr lang="en-US" dirty="0"/>
          </a:p>
        </p:txBody>
      </p:sp>
      <p:sp>
        <p:nvSpPr>
          <p:cNvPr id="5" name="Rectangle 2"/>
          <p:cNvSpPr>
            <a:spLocks noChangeArrowheads="1"/>
          </p:cNvSpPr>
          <p:nvPr/>
        </p:nvSpPr>
        <p:spPr bwMode="auto">
          <a:xfrm>
            <a:off x="-76200" y="543580"/>
            <a:ext cx="8985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i="1" dirty="0" smtClean="0">
                <a:solidFill>
                  <a:srgbClr val="000066"/>
                </a:solidFill>
              </a:rPr>
              <a:t>General Plan for SBC III Review</a:t>
            </a:r>
            <a:endParaRPr lang="en-US" altLang="en-US" sz="2400" b="1" dirty="0">
              <a:solidFill>
                <a:srgbClr val="000066"/>
              </a:solidFill>
            </a:endParaRPr>
          </a:p>
        </p:txBody>
      </p:sp>
      <p:pic>
        <p:nvPicPr>
          <p:cNvPr id="4" name="Picture 5" descr="nsflogo_bi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09816" y="371352"/>
            <a:ext cx="1095906"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 y="350520"/>
            <a:ext cx="1097280" cy="1097280"/>
          </a:xfrm>
          <a:prstGeom prst="rect">
            <a:avLst/>
          </a:prstGeom>
        </p:spPr>
      </p:pic>
    </p:spTree>
    <p:extLst>
      <p:ext uri="{BB962C8B-B14F-4D97-AF65-F5344CB8AC3E}">
        <p14:creationId xmlns:p14="http://schemas.microsoft.com/office/powerpoint/2010/main" val="3299063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8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57200" y="152400"/>
            <a:ext cx="8153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2800" b="1" dirty="0">
                <a:solidFill>
                  <a:srgbClr val="000066"/>
                </a:solidFill>
              </a:rPr>
              <a:t>Giant </a:t>
            </a:r>
            <a:r>
              <a:rPr lang="en-US" altLang="en-US" sz="2800" b="1" dirty="0" smtClean="0">
                <a:solidFill>
                  <a:srgbClr val="000066"/>
                </a:solidFill>
              </a:rPr>
              <a:t>kelp forests </a:t>
            </a:r>
            <a:r>
              <a:rPr lang="en-US" altLang="en-US" sz="2800" b="1" dirty="0">
                <a:solidFill>
                  <a:srgbClr val="000066"/>
                </a:solidFill>
              </a:rPr>
              <a:t>are the focal ecosystem of the Santa Barbara Coastal LTER</a:t>
            </a:r>
          </a:p>
        </p:txBody>
      </p:sp>
      <p:grpSp>
        <p:nvGrpSpPr>
          <p:cNvPr id="2" name="Group 1"/>
          <p:cNvGrpSpPr>
            <a:grpSpLocks noChangeAspect="1"/>
          </p:cNvGrpSpPr>
          <p:nvPr/>
        </p:nvGrpSpPr>
        <p:grpSpPr>
          <a:xfrm>
            <a:off x="381000" y="1292443"/>
            <a:ext cx="8374283" cy="5320796"/>
            <a:chOff x="244475" y="1292365"/>
            <a:chExt cx="8594725" cy="5460860"/>
          </a:xfrm>
        </p:grpSpPr>
        <p:pic>
          <p:nvPicPr>
            <p:cNvPr id="13315" name="Picture 26" descr="X:\internal\images\Photos\Ron_McPeak_2011-11-01\Box 9\143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8263" y="1292365"/>
              <a:ext cx="3690937" cy="54578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7" descr="X:\internal\images\Photos\Ron_McPeak_2011-11-01\Box 9\142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825" y="3657600"/>
              <a:ext cx="4751388" cy="3095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3317" name="Group 14"/>
            <p:cNvGrpSpPr>
              <a:grpSpLocks/>
            </p:cNvGrpSpPr>
            <p:nvPr/>
          </p:nvGrpSpPr>
          <p:grpSpPr bwMode="auto">
            <a:xfrm>
              <a:off x="244475" y="1295400"/>
              <a:ext cx="4756150" cy="2244725"/>
              <a:chOff x="244978" y="1295400"/>
              <a:chExt cx="4754880" cy="2245112"/>
            </a:xfrm>
          </p:grpSpPr>
          <p:pic>
            <p:nvPicPr>
              <p:cNvPr id="13318" name="Picture 3" descr="C:\Users\Dan Reed\My Pictures\photos\SantaBarbaraHighRes_crop.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244978" y="1295400"/>
                <a:ext cx="4754880" cy="22451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9" name="TextBox 9"/>
              <p:cNvSpPr txBox="1">
                <a:spLocks noChangeArrowheads="1"/>
              </p:cNvSpPr>
              <p:nvPr/>
            </p:nvSpPr>
            <p:spPr bwMode="auto">
              <a:xfrm>
                <a:off x="4011374" y="2838529"/>
                <a:ext cx="522526" cy="33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solidFill>
                      <a:schemeClr val="bg1"/>
                    </a:solidFill>
                  </a:rPr>
                  <a:t>UCSB</a:t>
                </a:r>
              </a:p>
            </p:txBody>
          </p:sp>
          <p:sp>
            <p:nvSpPr>
              <p:cNvPr id="13320" name="TextBox 10"/>
              <p:cNvSpPr txBox="1">
                <a:spLocks noChangeArrowheads="1"/>
              </p:cNvSpPr>
              <p:nvPr/>
            </p:nvSpPr>
            <p:spPr bwMode="auto">
              <a:xfrm>
                <a:off x="465361" y="2985951"/>
                <a:ext cx="1281140" cy="33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a:solidFill>
                      <a:schemeClr val="bg1"/>
                    </a:solidFill>
                  </a:rPr>
                  <a:t>Giant kelp forests</a:t>
                </a:r>
              </a:p>
            </p:txBody>
          </p:sp>
          <p:cxnSp>
            <p:nvCxnSpPr>
              <p:cNvPr id="12" name="Straight Arrow Connector 11"/>
              <p:cNvCxnSpPr/>
              <p:nvPr/>
            </p:nvCxnSpPr>
            <p:spPr>
              <a:xfrm flipV="1">
                <a:off x="851241" y="2057531"/>
                <a:ext cx="0" cy="80817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351171" y="2417957"/>
                <a:ext cx="706248" cy="56842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816183" y="3084821"/>
                <a:ext cx="1003032" cy="3810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76200" y="238780"/>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a:solidFill>
                  <a:srgbClr val="000066"/>
                </a:solidFill>
              </a:rPr>
              <a:t>Attributes of Giant Kelp </a:t>
            </a:r>
            <a:r>
              <a:rPr lang="en-US" altLang="en-US" sz="2800" b="1" dirty="0" smtClean="0">
                <a:solidFill>
                  <a:srgbClr val="000066"/>
                </a:solidFill>
              </a:rPr>
              <a:t>Forests</a:t>
            </a:r>
            <a:endParaRPr lang="en-US" altLang="en-US" sz="2800" b="1" dirty="0">
              <a:solidFill>
                <a:srgbClr val="000066"/>
              </a:solidFill>
            </a:endParaRPr>
          </a:p>
        </p:txBody>
      </p:sp>
      <p:grpSp>
        <p:nvGrpSpPr>
          <p:cNvPr id="14339" name="Group 1"/>
          <p:cNvGrpSpPr>
            <a:grpSpLocks noChangeAspect="1"/>
          </p:cNvGrpSpPr>
          <p:nvPr/>
        </p:nvGrpSpPr>
        <p:grpSpPr bwMode="auto">
          <a:xfrm>
            <a:off x="254000" y="1673225"/>
            <a:ext cx="3725863" cy="2062163"/>
            <a:chOff x="216976" y="3122908"/>
            <a:chExt cx="4773478" cy="2642461"/>
          </a:xfrm>
        </p:grpSpPr>
        <p:pic>
          <p:nvPicPr>
            <p:cNvPr id="14360" name="Picture 6" descr="World_pol9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6976" y="3122908"/>
              <a:ext cx="4773478" cy="264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
          <p:nvSpPr>
            <p:cNvPr id="14361" name="Freeform 7"/>
            <p:cNvSpPr>
              <a:spLocks/>
            </p:cNvSpPr>
            <p:nvPr/>
          </p:nvSpPr>
          <p:spPr bwMode="auto">
            <a:xfrm>
              <a:off x="969963" y="3568700"/>
              <a:ext cx="69850" cy="482600"/>
            </a:xfrm>
            <a:custGeom>
              <a:avLst/>
              <a:gdLst>
                <a:gd name="T0" fmla="*/ 2147483647 w 50"/>
                <a:gd name="T1" fmla="*/ 0 h 330"/>
                <a:gd name="T2" fmla="*/ 2147483647 w 50"/>
                <a:gd name="T3" fmla="*/ 2147483647 h 330"/>
                <a:gd name="T4" fmla="*/ 2147483647 w 50"/>
                <a:gd name="T5" fmla="*/ 2147483647 h 330"/>
                <a:gd name="T6" fmla="*/ 2147483647 w 50"/>
                <a:gd name="T7" fmla="*/ 2147483647 h 330"/>
                <a:gd name="T8" fmla="*/ 2147483647 w 50"/>
                <a:gd name="T9" fmla="*/ 2147483647 h 330"/>
                <a:gd name="T10" fmla="*/ 2147483647 w 50"/>
                <a:gd name="T11" fmla="*/ 2147483647 h 330"/>
                <a:gd name="T12" fmla="*/ 2147483647 w 50"/>
                <a:gd name="T13" fmla="*/ 2147483647 h 330"/>
                <a:gd name="T14" fmla="*/ 2147483647 w 50"/>
                <a:gd name="T15" fmla="*/ 2147483647 h 330"/>
                <a:gd name="T16" fmla="*/ 2147483647 w 50"/>
                <a:gd name="T17" fmla="*/ 2147483647 h 330"/>
                <a:gd name="T18" fmla="*/ 2147483647 w 50"/>
                <a:gd name="T19" fmla="*/ 2147483647 h 330"/>
                <a:gd name="T20" fmla="*/ 2147483647 w 50"/>
                <a:gd name="T21" fmla="*/ 2147483647 h 330"/>
                <a:gd name="T22" fmla="*/ 2147483647 w 50"/>
                <a:gd name="T23" fmla="*/ 2147483647 h 330"/>
                <a:gd name="T24" fmla="*/ 2147483647 w 50"/>
                <a:gd name="T25" fmla="*/ 2147483647 h 3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330">
                  <a:moveTo>
                    <a:pt x="35" y="0"/>
                  </a:moveTo>
                  <a:cubicBezTo>
                    <a:pt x="40" y="9"/>
                    <a:pt x="45" y="18"/>
                    <a:pt x="47" y="30"/>
                  </a:cubicBezTo>
                  <a:cubicBezTo>
                    <a:pt x="49" y="42"/>
                    <a:pt x="50" y="61"/>
                    <a:pt x="50" y="72"/>
                  </a:cubicBezTo>
                  <a:cubicBezTo>
                    <a:pt x="50" y="83"/>
                    <a:pt x="49" y="90"/>
                    <a:pt x="47" y="99"/>
                  </a:cubicBezTo>
                  <a:cubicBezTo>
                    <a:pt x="45" y="108"/>
                    <a:pt x="43" y="119"/>
                    <a:pt x="38" y="129"/>
                  </a:cubicBezTo>
                  <a:cubicBezTo>
                    <a:pt x="33" y="139"/>
                    <a:pt x="25" y="148"/>
                    <a:pt x="20" y="156"/>
                  </a:cubicBezTo>
                  <a:cubicBezTo>
                    <a:pt x="15" y="164"/>
                    <a:pt x="11" y="168"/>
                    <a:pt x="8" y="174"/>
                  </a:cubicBezTo>
                  <a:cubicBezTo>
                    <a:pt x="5" y="180"/>
                    <a:pt x="2" y="185"/>
                    <a:pt x="2" y="195"/>
                  </a:cubicBezTo>
                  <a:cubicBezTo>
                    <a:pt x="2" y="205"/>
                    <a:pt x="0" y="221"/>
                    <a:pt x="5" y="234"/>
                  </a:cubicBezTo>
                  <a:cubicBezTo>
                    <a:pt x="10" y="247"/>
                    <a:pt x="27" y="264"/>
                    <a:pt x="32" y="273"/>
                  </a:cubicBezTo>
                  <a:cubicBezTo>
                    <a:pt x="37" y="282"/>
                    <a:pt x="35" y="285"/>
                    <a:pt x="35" y="291"/>
                  </a:cubicBezTo>
                  <a:cubicBezTo>
                    <a:pt x="35" y="297"/>
                    <a:pt x="34" y="306"/>
                    <a:pt x="35" y="312"/>
                  </a:cubicBezTo>
                  <a:cubicBezTo>
                    <a:pt x="36" y="318"/>
                    <a:pt x="42" y="327"/>
                    <a:pt x="44" y="330"/>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8"/>
            <p:cNvSpPr>
              <a:spLocks/>
            </p:cNvSpPr>
            <p:nvPr/>
          </p:nvSpPr>
          <p:spPr bwMode="auto">
            <a:xfrm>
              <a:off x="1431925" y="4610100"/>
              <a:ext cx="392113" cy="676275"/>
            </a:xfrm>
            <a:custGeom>
              <a:avLst/>
              <a:gdLst>
                <a:gd name="T0" fmla="*/ 0 w 276"/>
                <a:gd name="T1" fmla="*/ 0 h 461"/>
                <a:gd name="T2" fmla="*/ 2147483647 w 276"/>
                <a:gd name="T3" fmla="*/ 2147483647 h 461"/>
                <a:gd name="T4" fmla="*/ 2147483647 w 276"/>
                <a:gd name="T5" fmla="*/ 2147483647 h 461"/>
                <a:gd name="T6" fmla="*/ 2147483647 w 276"/>
                <a:gd name="T7" fmla="*/ 2147483647 h 461"/>
                <a:gd name="T8" fmla="*/ 2147483647 w 276"/>
                <a:gd name="T9" fmla="*/ 2147483647 h 461"/>
                <a:gd name="T10" fmla="*/ 2147483647 w 276"/>
                <a:gd name="T11" fmla="*/ 2147483647 h 461"/>
                <a:gd name="T12" fmla="*/ 2147483647 w 276"/>
                <a:gd name="T13" fmla="*/ 2147483647 h 461"/>
                <a:gd name="T14" fmla="*/ 2147483647 w 276"/>
                <a:gd name="T15" fmla="*/ 2147483647 h 461"/>
                <a:gd name="T16" fmla="*/ 2147483647 w 276"/>
                <a:gd name="T17" fmla="*/ 2147483647 h 461"/>
                <a:gd name="T18" fmla="*/ 2147483647 w 276"/>
                <a:gd name="T19" fmla="*/ 2147483647 h 461"/>
                <a:gd name="T20" fmla="*/ 2147483647 w 276"/>
                <a:gd name="T21" fmla="*/ 2147483647 h 461"/>
                <a:gd name="T22" fmla="*/ 2147483647 w 276"/>
                <a:gd name="T23" fmla="*/ 2147483647 h 461"/>
                <a:gd name="T24" fmla="*/ 2147483647 w 276"/>
                <a:gd name="T25" fmla="*/ 2147483647 h 461"/>
                <a:gd name="T26" fmla="*/ 2147483647 w 276"/>
                <a:gd name="T27" fmla="*/ 2147483647 h 461"/>
                <a:gd name="T28" fmla="*/ 2147483647 w 276"/>
                <a:gd name="T29" fmla="*/ 2147483647 h 461"/>
                <a:gd name="T30" fmla="*/ 2147483647 w 276"/>
                <a:gd name="T31" fmla="*/ 2147483647 h 461"/>
                <a:gd name="T32" fmla="*/ 2147483647 w 276"/>
                <a:gd name="T33" fmla="*/ 2147483647 h 461"/>
                <a:gd name="T34" fmla="*/ 2147483647 w 276"/>
                <a:gd name="T35" fmla="*/ 2147483647 h 461"/>
                <a:gd name="T36" fmla="*/ 2147483647 w 276"/>
                <a:gd name="T37" fmla="*/ 2147483647 h 461"/>
                <a:gd name="T38" fmla="*/ 2147483647 w 276"/>
                <a:gd name="T39" fmla="*/ 2147483647 h 461"/>
                <a:gd name="T40" fmla="*/ 2147483647 w 276"/>
                <a:gd name="T41" fmla="*/ 2147483647 h 4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6" h="461">
                  <a:moveTo>
                    <a:pt x="0" y="0"/>
                  </a:moveTo>
                  <a:cubicBezTo>
                    <a:pt x="5" y="9"/>
                    <a:pt x="10" y="19"/>
                    <a:pt x="18" y="30"/>
                  </a:cubicBezTo>
                  <a:cubicBezTo>
                    <a:pt x="26" y="41"/>
                    <a:pt x="42" y="58"/>
                    <a:pt x="51" y="66"/>
                  </a:cubicBezTo>
                  <a:cubicBezTo>
                    <a:pt x="60" y="74"/>
                    <a:pt x="66" y="71"/>
                    <a:pt x="72" y="78"/>
                  </a:cubicBezTo>
                  <a:cubicBezTo>
                    <a:pt x="78" y="85"/>
                    <a:pt x="84" y="97"/>
                    <a:pt x="87" y="105"/>
                  </a:cubicBezTo>
                  <a:cubicBezTo>
                    <a:pt x="90" y="113"/>
                    <a:pt x="90" y="119"/>
                    <a:pt x="90" y="126"/>
                  </a:cubicBezTo>
                  <a:cubicBezTo>
                    <a:pt x="90" y="133"/>
                    <a:pt x="88" y="142"/>
                    <a:pt x="87" y="150"/>
                  </a:cubicBezTo>
                  <a:cubicBezTo>
                    <a:pt x="86" y="158"/>
                    <a:pt x="87" y="161"/>
                    <a:pt x="87" y="174"/>
                  </a:cubicBezTo>
                  <a:cubicBezTo>
                    <a:pt x="87" y="187"/>
                    <a:pt x="86" y="214"/>
                    <a:pt x="87" y="228"/>
                  </a:cubicBezTo>
                  <a:cubicBezTo>
                    <a:pt x="88" y="242"/>
                    <a:pt x="92" y="250"/>
                    <a:pt x="93" y="261"/>
                  </a:cubicBezTo>
                  <a:cubicBezTo>
                    <a:pt x="94" y="272"/>
                    <a:pt x="92" y="286"/>
                    <a:pt x="93" y="297"/>
                  </a:cubicBezTo>
                  <a:cubicBezTo>
                    <a:pt x="94" y="308"/>
                    <a:pt x="96" y="320"/>
                    <a:pt x="99" y="330"/>
                  </a:cubicBezTo>
                  <a:cubicBezTo>
                    <a:pt x="102" y="340"/>
                    <a:pt x="108" y="345"/>
                    <a:pt x="114" y="357"/>
                  </a:cubicBezTo>
                  <a:cubicBezTo>
                    <a:pt x="120" y="369"/>
                    <a:pt x="131" y="393"/>
                    <a:pt x="138" y="405"/>
                  </a:cubicBezTo>
                  <a:cubicBezTo>
                    <a:pt x="145" y="417"/>
                    <a:pt x="146" y="421"/>
                    <a:pt x="156" y="429"/>
                  </a:cubicBezTo>
                  <a:cubicBezTo>
                    <a:pt x="166" y="437"/>
                    <a:pt x="187" y="448"/>
                    <a:pt x="198" y="453"/>
                  </a:cubicBezTo>
                  <a:cubicBezTo>
                    <a:pt x="209" y="458"/>
                    <a:pt x="215" y="458"/>
                    <a:pt x="225" y="459"/>
                  </a:cubicBezTo>
                  <a:cubicBezTo>
                    <a:pt x="235" y="460"/>
                    <a:pt x="250" y="461"/>
                    <a:pt x="258" y="459"/>
                  </a:cubicBezTo>
                  <a:cubicBezTo>
                    <a:pt x="266" y="457"/>
                    <a:pt x="276" y="449"/>
                    <a:pt x="276" y="444"/>
                  </a:cubicBezTo>
                  <a:cubicBezTo>
                    <a:pt x="276" y="439"/>
                    <a:pt x="266" y="431"/>
                    <a:pt x="258" y="426"/>
                  </a:cubicBezTo>
                  <a:cubicBezTo>
                    <a:pt x="250" y="421"/>
                    <a:pt x="235" y="417"/>
                    <a:pt x="228" y="414"/>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Freeform 9"/>
            <p:cNvSpPr>
              <a:spLocks/>
            </p:cNvSpPr>
            <p:nvPr/>
          </p:nvSpPr>
          <p:spPr bwMode="auto">
            <a:xfrm>
              <a:off x="1778000" y="5183188"/>
              <a:ext cx="106363" cy="68262"/>
            </a:xfrm>
            <a:custGeom>
              <a:avLst/>
              <a:gdLst>
                <a:gd name="T0" fmla="*/ 2147483647 w 75"/>
                <a:gd name="T1" fmla="*/ 2147483647 h 46"/>
                <a:gd name="T2" fmla="*/ 2147483647 w 75"/>
                <a:gd name="T3" fmla="*/ 2147483647 h 46"/>
                <a:gd name="T4" fmla="*/ 2147483647 w 75"/>
                <a:gd name="T5" fmla="*/ 2147483647 h 46"/>
                <a:gd name="T6" fmla="*/ 2147483647 w 75"/>
                <a:gd name="T7" fmla="*/ 2147483647 h 46"/>
                <a:gd name="T8" fmla="*/ 2147483647 w 75"/>
                <a:gd name="T9" fmla="*/ 2147483647 h 46"/>
                <a:gd name="T10" fmla="*/ 2147483647 w 75"/>
                <a:gd name="T11" fmla="*/ 2147483647 h 46"/>
                <a:gd name="T12" fmla="*/ 2147483647 w 75"/>
                <a:gd name="T13" fmla="*/ 2147483647 h 46"/>
                <a:gd name="T14" fmla="*/ 2147483647 w 75"/>
                <a:gd name="T15" fmla="*/ 2147483647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46">
                  <a:moveTo>
                    <a:pt x="20" y="2"/>
                  </a:moveTo>
                  <a:cubicBezTo>
                    <a:pt x="27" y="0"/>
                    <a:pt x="37" y="2"/>
                    <a:pt x="44" y="2"/>
                  </a:cubicBezTo>
                  <a:cubicBezTo>
                    <a:pt x="51" y="2"/>
                    <a:pt x="58" y="2"/>
                    <a:pt x="62" y="5"/>
                  </a:cubicBezTo>
                  <a:cubicBezTo>
                    <a:pt x="66" y="8"/>
                    <a:pt x="75" y="17"/>
                    <a:pt x="71" y="23"/>
                  </a:cubicBezTo>
                  <a:cubicBezTo>
                    <a:pt x="67" y="29"/>
                    <a:pt x="48" y="38"/>
                    <a:pt x="38" y="41"/>
                  </a:cubicBezTo>
                  <a:cubicBezTo>
                    <a:pt x="28" y="44"/>
                    <a:pt x="14" y="46"/>
                    <a:pt x="8" y="41"/>
                  </a:cubicBezTo>
                  <a:cubicBezTo>
                    <a:pt x="2" y="36"/>
                    <a:pt x="0" y="20"/>
                    <a:pt x="2" y="14"/>
                  </a:cubicBezTo>
                  <a:cubicBezTo>
                    <a:pt x="4" y="8"/>
                    <a:pt x="13" y="4"/>
                    <a:pt x="20" y="2"/>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Freeform 10"/>
            <p:cNvSpPr>
              <a:spLocks/>
            </p:cNvSpPr>
            <p:nvPr/>
          </p:nvSpPr>
          <p:spPr bwMode="auto">
            <a:xfrm>
              <a:off x="1979613" y="5202238"/>
              <a:ext cx="142875" cy="96837"/>
            </a:xfrm>
            <a:custGeom>
              <a:avLst/>
              <a:gdLst>
                <a:gd name="T0" fmla="*/ 2147483647 w 100"/>
                <a:gd name="T1" fmla="*/ 2147483647 h 66"/>
                <a:gd name="T2" fmla="*/ 2147483647 w 100"/>
                <a:gd name="T3" fmla="*/ 2147483647 h 66"/>
                <a:gd name="T4" fmla="*/ 2147483647 w 100"/>
                <a:gd name="T5" fmla="*/ 2147483647 h 66"/>
                <a:gd name="T6" fmla="*/ 2147483647 w 100"/>
                <a:gd name="T7" fmla="*/ 2147483647 h 66"/>
                <a:gd name="T8" fmla="*/ 2147483647 w 100"/>
                <a:gd name="T9" fmla="*/ 2147483647 h 66"/>
                <a:gd name="T10" fmla="*/ 2147483647 w 100"/>
                <a:gd name="T11" fmla="*/ 2147483647 h 66"/>
                <a:gd name="T12" fmla="*/ 2147483647 w 100"/>
                <a:gd name="T13" fmla="*/ 2147483647 h 66"/>
                <a:gd name="T14" fmla="*/ 2147483647 w 100"/>
                <a:gd name="T15" fmla="*/ 2147483647 h 66"/>
                <a:gd name="T16" fmla="*/ 2147483647 w 100"/>
                <a:gd name="T17" fmla="*/ 2147483647 h 66"/>
                <a:gd name="T18" fmla="*/ 2147483647 w 100"/>
                <a:gd name="T19" fmla="*/ 2147483647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66">
                  <a:moveTo>
                    <a:pt x="16" y="4"/>
                  </a:moveTo>
                  <a:cubicBezTo>
                    <a:pt x="25" y="0"/>
                    <a:pt x="48" y="11"/>
                    <a:pt x="58" y="13"/>
                  </a:cubicBezTo>
                  <a:cubicBezTo>
                    <a:pt x="68" y="15"/>
                    <a:pt x="73" y="15"/>
                    <a:pt x="79" y="16"/>
                  </a:cubicBezTo>
                  <a:cubicBezTo>
                    <a:pt x="85" y="17"/>
                    <a:pt x="94" y="15"/>
                    <a:pt x="97" y="19"/>
                  </a:cubicBezTo>
                  <a:cubicBezTo>
                    <a:pt x="100" y="23"/>
                    <a:pt x="100" y="33"/>
                    <a:pt x="97" y="40"/>
                  </a:cubicBezTo>
                  <a:cubicBezTo>
                    <a:pt x="94" y="47"/>
                    <a:pt x="83" y="62"/>
                    <a:pt x="76" y="64"/>
                  </a:cubicBezTo>
                  <a:cubicBezTo>
                    <a:pt x="69" y="66"/>
                    <a:pt x="59" y="58"/>
                    <a:pt x="52" y="55"/>
                  </a:cubicBezTo>
                  <a:cubicBezTo>
                    <a:pt x="45" y="52"/>
                    <a:pt x="39" y="46"/>
                    <a:pt x="31" y="43"/>
                  </a:cubicBezTo>
                  <a:cubicBezTo>
                    <a:pt x="23" y="40"/>
                    <a:pt x="8" y="42"/>
                    <a:pt x="4" y="37"/>
                  </a:cubicBezTo>
                  <a:cubicBezTo>
                    <a:pt x="0" y="32"/>
                    <a:pt x="7" y="8"/>
                    <a:pt x="16" y="4"/>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Freeform 11"/>
            <p:cNvSpPr>
              <a:spLocks/>
            </p:cNvSpPr>
            <p:nvPr/>
          </p:nvSpPr>
          <p:spPr bwMode="auto">
            <a:xfrm>
              <a:off x="2151063" y="5237163"/>
              <a:ext cx="95250" cy="122237"/>
            </a:xfrm>
            <a:custGeom>
              <a:avLst/>
              <a:gdLst>
                <a:gd name="T0" fmla="*/ 2147483647 w 68"/>
                <a:gd name="T1" fmla="*/ 2147483647 h 83"/>
                <a:gd name="T2" fmla="*/ 2147483647 w 68"/>
                <a:gd name="T3" fmla="*/ 2147483647 h 83"/>
                <a:gd name="T4" fmla="*/ 2147483647 w 68"/>
                <a:gd name="T5" fmla="*/ 2147483647 h 83"/>
                <a:gd name="T6" fmla="*/ 2147483647 w 68"/>
                <a:gd name="T7" fmla="*/ 2147483647 h 83"/>
                <a:gd name="T8" fmla="*/ 2147483647 w 68"/>
                <a:gd name="T9" fmla="*/ 2147483647 h 83"/>
                <a:gd name="T10" fmla="*/ 2147483647 w 68"/>
                <a:gd name="T11" fmla="*/ 2147483647 h 83"/>
                <a:gd name="T12" fmla="*/ 2147483647 w 68"/>
                <a:gd name="T13" fmla="*/ 214748364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83">
                  <a:moveTo>
                    <a:pt x="31" y="10"/>
                  </a:moveTo>
                  <a:cubicBezTo>
                    <a:pt x="39" y="17"/>
                    <a:pt x="60" y="35"/>
                    <a:pt x="64" y="46"/>
                  </a:cubicBezTo>
                  <a:cubicBezTo>
                    <a:pt x="68" y="57"/>
                    <a:pt x="64" y="75"/>
                    <a:pt x="55" y="79"/>
                  </a:cubicBezTo>
                  <a:cubicBezTo>
                    <a:pt x="46" y="83"/>
                    <a:pt x="19" y="77"/>
                    <a:pt x="10" y="67"/>
                  </a:cubicBezTo>
                  <a:cubicBezTo>
                    <a:pt x="1" y="57"/>
                    <a:pt x="0" y="30"/>
                    <a:pt x="1" y="19"/>
                  </a:cubicBezTo>
                  <a:cubicBezTo>
                    <a:pt x="2" y="8"/>
                    <a:pt x="8" y="2"/>
                    <a:pt x="13" y="1"/>
                  </a:cubicBezTo>
                  <a:cubicBezTo>
                    <a:pt x="18" y="0"/>
                    <a:pt x="23" y="3"/>
                    <a:pt x="31" y="10"/>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Freeform 12"/>
            <p:cNvSpPr>
              <a:spLocks/>
            </p:cNvSpPr>
            <p:nvPr/>
          </p:nvSpPr>
          <p:spPr bwMode="auto">
            <a:xfrm>
              <a:off x="2646363" y="4873625"/>
              <a:ext cx="131762" cy="115888"/>
            </a:xfrm>
            <a:custGeom>
              <a:avLst/>
              <a:gdLst>
                <a:gd name="T0" fmla="*/ 0 w 93"/>
                <a:gd name="T1" fmla="*/ 0 h 79"/>
                <a:gd name="T2" fmla="*/ 2147483647 w 93"/>
                <a:gd name="T3" fmla="*/ 2147483647 h 79"/>
                <a:gd name="T4" fmla="*/ 2147483647 w 93"/>
                <a:gd name="T5" fmla="*/ 2147483647 h 79"/>
                <a:gd name="T6" fmla="*/ 2147483647 w 93"/>
                <a:gd name="T7" fmla="*/ 2147483647 h 79"/>
                <a:gd name="T8" fmla="*/ 2147483647 w 93"/>
                <a:gd name="T9" fmla="*/ 2147483647 h 79"/>
                <a:gd name="T10" fmla="*/ 2147483647 w 93"/>
                <a:gd name="T11" fmla="*/ 2147483647 h 79"/>
                <a:gd name="T12" fmla="*/ 2147483647 w 93"/>
                <a:gd name="T13" fmla="*/ 2147483647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79">
                  <a:moveTo>
                    <a:pt x="0" y="0"/>
                  </a:moveTo>
                  <a:cubicBezTo>
                    <a:pt x="3" y="8"/>
                    <a:pt x="7" y="17"/>
                    <a:pt x="9" y="24"/>
                  </a:cubicBezTo>
                  <a:cubicBezTo>
                    <a:pt x="11" y="31"/>
                    <a:pt x="15" y="38"/>
                    <a:pt x="15" y="45"/>
                  </a:cubicBezTo>
                  <a:cubicBezTo>
                    <a:pt x="15" y="52"/>
                    <a:pt x="9" y="64"/>
                    <a:pt x="12" y="69"/>
                  </a:cubicBezTo>
                  <a:cubicBezTo>
                    <a:pt x="15" y="74"/>
                    <a:pt x="24" y="77"/>
                    <a:pt x="33" y="78"/>
                  </a:cubicBezTo>
                  <a:cubicBezTo>
                    <a:pt x="42" y="79"/>
                    <a:pt x="56" y="79"/>
                    <a:pt x="66" y="78"/>
                  </a:cubicBezTo>
                  <a:cubicBezTo>
                    <a:pt x="76" y="77"/>
                    <a:pt x="88" y="71"/>
                    <a:pt x="93" y="69"/>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Freeform 13"/>
            <p:cNvSpPr>
              <a:spLocks/>
            </p:cNvSpPr>
            <p:nvPr/>
          </p:nvSpPr>
          <p:spPr bwMode="auto">
            <a:xfrm>
              <a:off x="4152900" y="5019675"/>
              <a:ext cx="123825" cy="14288"/>
            </a:xfrm>
            <a:custGeom>
              <a:avLst/>
              <a:gdLst>
                <a:gd name="T0" fmla="*/ 0 w 87"/>
                <a:gd name="T1" fmla="*/ 2147483647 h 10"/>
                <a:gd name="T2" fmla="*/ 2147483647 w 87"/>
                <a:gd name="T3" fmla="*/ 2147483647 h 10"/>
                <a:gd name="T4" fmla="*/ 2147483647 w 87"/>
                <a:gd name="T5" fmla="*/ 2147483647 h 10"/>
                <a:gd name="T6" fmla="*/ 2147483647 w 87"/>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 h="10">
                  <a:moveTo>
                    <a:pt x="0" y="3"/>
                  </a:moveTo>
                  <a:cubicBezTo>
                    <a:pt x="8" y="5"/>
                    <a:pt x="17" y="8"/>
                    <a:pt x="27" y="9"/>
                  </a:cubicBezTo>
                  <a:cubicBezTo>
                    <a:pt x="37" y="10"/>
                    <a:pt x="50" y="10"/>
                    <a:pt x="60" y="9"/>
                  </a:cubicBezTo>
                  <a:cubicBezTo>
                    <a:pt x="70" y="8"/>
                    <a:pt x="82" y="1"/>
                    <a:pt x="87" y="0"/>
                  </a:cubicBezTo>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Freeform 14"/>
            <p:cNvSpPr>
              <a:spLocks/>
            </p:cNvSpPr>
            <p:nvPr/>
          </p:nvSpPr>
          <p:spPr bwMode="auto">
            <a:xfrm>
              <a:off x="4151313" y="5026025"/>
              <a:ext cx="123825" cy="95250"/>
            </a:xfrm>
            <a:custGeom>
              <a:avLst/>
              <a:gdLst>
                <a:gd name="T0" fmla="*/ 2147483647 w 87"/>
                <a:gd name="T1" fmla="*/ 2147483647 h 65"/>
                <a:gd name="T2" fmla="*/ 2147483647 w 87"/>
                <a:gd name="T3" fmla="*/ 2147483647 h 65"/>
                <a:gd name="T4" fmla="*/ 2147483647 w 87"/>
                <a:gd name="T5" fmla="*/ 2147483647 h 65"/>
                <a:gd name="T6" fmla="*/ 2147483647 w 87"/>
                <a:gd name="T7" fmla="*/ 2147483647 h 65"/>
                <a:gd name="T8" fmla="*/ 2147483647 w 87"/>
                <a:gd name="T9" fmla="*/ 2147483647 h 65"/>
                <a:gd name="T10" fmla="*/ 2147483647 w 87"/>
                <a:gd name="T11" fmla="*/ 2147483647 h 65"/>
                <a:gd name="T12" fmla="*/ 2147483647 w 87"/>
                <a:gd name="T13" fmla="*/ 2147483647 h 65"/>
                <a:gd name="T14" fmla="*/ 2147483647 w 87"/>
                <a:gd name="T15" fmla="*/ 2147483647 h 65"/>
                <a:gd name="T16" fmla="*/ 2147483647 w 87"/>
                <a:gd name="T17" fmla="*/ 2147483647 h 65"/>
                <a:gd name="T18" fmla="*/ 2147483647 w 87"/>
                <a:gd name="T19" fmla="*/ 2147483647 h 65"/>
                <a:gd name="T20" fmla="*/ 2147483647 w 87"/>
                <a:gd name="T21" fmla="*/ 2147483647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65">
                  <a:moveTo>
                    <a:pt x="52" y="61"/>
                  </a:moveTo>
                  <a:cubicBezTo>
                    <a:pt x="44" y="63"/>
                    <a:pt x="38" y="61"/>
                    <a:pt x="31" y="61"/>
                  </a:cubicBezTo>
                  <a:cubicBezTo>
                    <a:pt x="24" y="61"/>
                    <a:pt x="15" y="65"/>
                    <a:pt x="10" y="61"/>
                  </a:cubicBezTo>
                  <a:cubicBezTo>
                    <a:pt x="5" y="57"/>
                    <a:pt x="2" y="41"/>
                    <a:pt x="1" y="34"/>
                  </a:cubicBezTo>
                  <a:cubicBezTo>
                    <a:pt x="0" y="27"/>
                    <a:pt x="1" y="21"/>
                    <a:pt x="4" y="16"/>
                  </a:cubicBezTo>
                  <a:cubicBezTo>
                    <a:pt x="7" y="11"/>
                    <a:pt x="13" y="6"/>
                    <a:pt x="22" y="4"/>
                  </a:cubicBezTo>
                  <a:cubicBezTo>
                    <a:pt x="31" y="2"/>
                    <a:pt x="49" y="4"/>
                    <a:pt x="58" y="4"/>
                  </a:cubicBezTo>
                  <a:cubicBezTo>
                    <a:pt x="67" y="4"/>
                    <a:pt x="74" y="0"/>
                    <a:pt x="79" y="4"/>
                  </a:cubicBezTo>
                  <a:cubicBezTo>
                    <a:pt x="84" y="8"/>
                    <a:pt x="84" y="21"/>
                    <a:pt x="85" y="28"/>
                  </a:cubicBezTo>
                  <a:cubicBezTo>
                    <a:pt x="86" y="35"/>
                    <a:pt x="87" y="42"/>
                    <a:pt x="82" y="46"/>
                  </a:cubicBezTo>
                  <a:cubicBezTo>
                    <a:pt x="77" y="50"/>
                    <a:pt x="60" y="59"/>
                    <a:pt x="52" y="61"/>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Freeform 15"/>
            <p:cNvSpPr>
              <a:spLocks/>
            </p:cNvSpPr>
            <p:nvPr/>
          </p:nvSpPr>
          <p:spPr bwMode="auto">
            <a:xfrm>
              <a:off x="4327525" y="4943475"/>
              <a:ext cx="352425" cy="260350"/>
            </a:xfrm>
            <a:custGeom>
              <a:avLst/>
              <a:gdLst>
                <a:gd name="T0" fmla="*/ 2147483647 w 248"/>
                <a:gd name="T1" fmla="*/ 2147483647 h 178"/>
                <a:gd name="T2" fmla="*/ 2147483647 w 248"/>
                <a:gd name="T3" fmla="*/ 2147483647 h 178"/>
                <a:gd name="T4" fmla="*/ 2147483647 w 248"/>
                <a:gd name="T5" fmla="*/ 2147483647 h 178"/>
                <a:gd name="T6" fmla="*/ 2147483647 w 248"/>
                <a:gd name="T7" fmla="*/ 2147483647 h 178"/>
                <a:gd name="T8" fmla="*/ 2147483647 w 248"/>
                <a:gd name="T9" fmla="*/ 2147483647 h 178"/>
                <a:gd name="T10" fmla="*/ 2147483647 w 248"/>
                <a:gd name="T11" fmla="*/ 2147483647 h 178"/>
                <a:gd name="T12" fmla="*/ 2147483647 w 248"/>
                <a:gd name="T13" fmla="*/ 2147483647 h 178"/>
                <a:gd name="T14" fmla="*/ 2147483647 w 248"/>
                <a:gd name="T15" fmla="*/ 2147483647 h 178"/>
                <a:gd name="T16" fmla="*/ 2147483647 w 248"/>
                <a:gd name="T17" fmla="*/ 2147483647 h 178"/>
                <a:gd name="T18" fmla="*/ 2147483647 w 248"/>
                <a:gd name="T19" fmla="*/ 214748364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8" h="178">
                  <a:moveTo>
                    <a:pt x="48" y="160"/>
                  </a:moveTo>
                  <a:cubicBezTo>
                    <a:pt x="80" y="142"/>
                    <a:pt x="196" y="68"/>
                    <a:pt x="222" y="46"/>
                  </a:cubicBezTo>
                  <a:cubicBezTo>
                    <a:pt x="248" y="24"/>
                    <a:pt x="212" y="35"/>
                    <a:pt x="204" y="28"/>
                  </a:cubicBezTo>
                  <a:cubicBezTo>
                    <a:pt x="196" y="21"/>
                    <a:pt x="178" y="2"/>
                    <a:pt x="171" y="1"/>
                  </a:cubicBezTo>
                  <a:cubicBezTo>
                    <a:pt x="164" y="0"/>
                    <a:pt x="162" y="13"/>
                    <a:pt x="159" y="19"/>
                  </a:cubicBezTo>
                  <a:cubicBezTo>
                    <a:pt x="156" y="25"/>
                    <a:pt x="156" y="33"/>
                    <a:pt x="150" y="40"/>
                  </a:cubicBezTo>
                  <a:cubicBezTo>
                    <a:pt x="144" y="47"/>
                    <a:pt x="146" y="50"/>
                    <a:pt x="123" y="64"/>
                  </a:cubicBezTo>
                  <a:cubicBezTo>
                    <a:pt x="100" y="78"/>
                    <a:pt x="30" y="109"/>
                    <a:pt x="15" y="124"/>
                  </a:cubicBezTo>
                  <a:cubicBezTo>
                    <a:pt x="0" y="139"/>
                    <a:pt x="24" y="149"/>
                    <a:pt x="30" y="154"/>
                  </a:cubicBezTo>
                  <a:cubicBezTo>
                    <a:pt x="36" y="159"/>
                    <a:pt x="16" y="178"/>
                    <a:pt x="48" y="160"/>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Freeform 16"/>
            <p:cNvSpPr>
              <a:spLocks/>
            </p:cNvSpPr>
            <p:nvPr/>
          </p:nvSpPr>
          <p:spPr bwMode="auto">
            <a:xfrm>
              <a:off x="2847975" y="5110163"/>
              <a:ext cx="120650" cy="76200"/>
            </a:xfrm>
            <a:custGeom>
              <a:avLst/>
              <a:gdLst>
                <a:gd name="T0" fmla="*/ 2147483647 w 85"/>
                <a:gd name="T1" fmla="*/ 2147483647 h 52"/>
                <a:gd name="T2" fmla="*/ 2147483647 w 85"/>
                <a:gd name="T3" fmla="*/ 2147483647 h 52"/>
                <a:gd name="T4" fmla="*/ 2147483647 w 85"/>
                <a:gd name="T5" fmla="*/ 2147483647 h 52"/>
                <a:gd name="T6" fmla="*/ 2147483647 w 85"/>
                <a:gd name="T7" fmla="*/ 2147483647 h 52"/>
                <a:gd name="T8" fmla="*/ 2147483647 w 85"/>
                <a:gd name="T9" fmla="*/ 2147483647 h 52"/>
                <a:gd name="T10" fmla="*/ 2147483647 w 85"/>
                <a:gd name="T11" fmla="*/ 2147483647 h 52"/>
                <a:gd name="T12" fmla="*/ 2147483647 w 85"/>
                <a:gd name="T13" fmla="*/ 2147483647 h 52"/>
                <a:gd name="T14" fmla="*/ 2147483647 w 85"/>
                <a:gd name="T15" fmla="*/ 2147483647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52">
                  <a:moveTo>
                    <a:pt x="17" y="4"/>
                  </a:moveTo>
                  <a:cubicBezTo>
                    <a:pt x="24" y="0"/>
                    <a:pt x="37" y="0"/>
                    <a:pt x="47" y="1"/>
                  </a:cubicBezTo>
                  <a:cubicBezTo>
                    <a:pt x="57" y="2"/>
                    <a:pt x="75" y="6"/>
                    <a:pt x="80" y="13"/>
                  </a:cubicBezTo>
                  <a:cubicBezTo>
                    <a:pt x="85" y="20"/>
                    <a:pt x="79" y="34"/>
                    <a:pt x="74" y="40"/>
                  </a:cubicBezTo>
                  <a:cubicBezTo>
                    <a:pt x="69" y="46"/>
                    <a:pt x="59" y="48"/>
                    <a:pt x="50" y="49"/>
                  </a:cubicBezTo>
                  <a:cubicBezTo>
                    <a:pt x="41" y="50"/>
                    <a:pt x="25" y="52"/>
                    <a:pt x="17" y="49"/>
                  </a:cubicBezTo>
                  <a:cubicBezTo>
                    <a:pt x="9" y="46"/>
                    <a:pt x="4" y="35"/>
                    <a:pt x="2" y="28"/>
                  </a:cubicBezTo>
                  <a:cubicBezTo>
                    <a:pt x="0" y="21"/>
                    <a:pt x="10" y="8"/>
                    <a:pt x="17" y="4"/>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Freeform 17"/>
            <p:cNvSpPr>
              <a:spLocks/>
            </p:cNvSpPr>
            <p:nvPr/>
          </p:nvSpPr>
          <p:spPr bwMode="auto">
            <a:xfrm>
              <a:off x="2997200" y="5092700"/>
              <a:ext cx="123825" cy="87313"/>
            </a:xfrm>
            <a:custGeom>
              <a:avLst/>
              <a:gdLst>
                <a:gd name="T0" fmla="*/ 2147483647 w 87"/>
                <a:gd name="T1" fmla="*/ 2147483647 h 60"/>
                <a:gd name="T2" fmla="*/ 2147483647 w 87"/>
                <a:gd name="T3" fmla="*/ 2147483647 h 60"/>
                <a:gd name="T4" fmla="*/ 2147483647 w 87"/>
                <a:gd name="T5" fmla="*/ 2147483647 h 60"/>
                <a:gd name="T6" fmla="*/ 2147483647 w 87"/>
                <a:gd name="T7" fmla="*/ 2147483647 h 60"/>
                <a:gd name="T8" fmla="*/ 2147483647 w 87"/>
                <a:gd name="T9" fmla="*/ 2147483647 h 60"/>
                <a:gd name="T10" fmla="*/ 2147483647 w 87"/>
                <a:gd name="T11" fmla="*/ 2147483647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60">
                  <a:moveTo>
                    <a:pt x="25" y="7"/>
                  </a:moveTo>
                  <a:cubicBezTo>
                    <a:pt x="35" y="0"/>
                    <a:pt x="54" y="3"/>
                    <a:pt x="64" y="7"/>
                  </a:cubicBezTo>
                  <a:cubicBezTo>
                    <a:pt x="74" y="11"/>
                    <a:pt x="87" y="23"/>
                    <a:pt x="85" y="31"/>
                  </a:cubicBezTo>
                  <a:cubicBezTo>
                    <a:pt x="83" y="39"/>
                    <a:pt x="68" y="52"/>
                    <a:pt x="55" y="55"/>
                  </a:cubicBezTo>
                  <a:cubicBezTo>
                    <a:pt x="42" y="58"/>
                    <a:pt x="14" y="60"/>
                    <a:pt x="7" y="52"/>
                  </a:cubicBezTo>
                  <a:cubicBezTo>
                    <a:pt x="0" y="44"/>
                    <a:pt x="15" y="14"/>
                    <a:pt x="25" y="7"/>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Freeform 18"/>
            <p:cNvSpPr>
              <a:spLocks/>
            </p:cNvSpPr>
            <p:nvPr/>
          </p:nvSpPr>
          <p:spPr bwMode="auto">
            <a:xfrm>
              <a:off x="3211513" y="5133975"/>
              <a:ext cx="68262" cy="87313"/>
            </a:xfrm>
            <a:custGeom>
              <a:avLst/>
              <a:gdLst>
                <a:gd name="T0" fmla="*/ 2147483647 w 48"/>
                <a:gd name="T1" fmla="*/ 0 h 60"/>
                <a:gd name="T2" fmla="*/ 2147483647 w 48"/>
                <a:gd name="T3" fmla="*/ 2147483647 h 60"/>
                <a:gd name="T4" fmla="*/ 2147483647 w 48"/>
                <a:gd name="T5" fmla="*/ 2147483647 h 60"/>
                <a:gd name="T6" fmla="*/ 2147483647 w 48"/>
                <a:gd name="T7" fmla="*/ 2147483647 h 60"/>
                <a:gd name="T8" fmla="*/ 2147483647 w 48"/>
                <a:gd name="T9" fmla="*/ 2147483647 h 60"/>
                <a:gd name="T10" fmla="*/ 0 w 48"/>
                <a:gd name="T11" fmla="*/ 2147483647 h 60"/>
                <a:gd name="T12" fmla="*/ 2147483647 w 48"/>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60">
                  <a:moveTo>
                    <a:pt x="24" y="0"/>
                  </a:moveTo>
                  <a:cubicBezTo>
                    <a:pt x="31" y="0"/>
                    <a:pt x="42" y="16"/>
                    <a:pt x="45" y="24"/>
                  </a:cubicBezTo>
                  <a:cubicBezTo>
                    <a:pt x="48" y="32"/>
                    <a:pt x="47" y="42"/>
                    <a:pt x="45" y="48"/>
                  </a:cubicBezTo>
                  <a:cubicBezTo>
                    <a:pt x="43" y="54"/>
                    <a:pt x="36" y="60"/>
                    <a:pt x="30" y="60"/>
                  </a:cubicBezTo>
                  <a:cubicBezTo>
                    <a:pt x="24" y="60"/>
                    <a:pt x="11" y="50"/>
                    <a:pt x="6" y="45"/>
                  </a:cubicBezTo>
                  <a:cubicBezTo>
                    <a:pt x="1" y="40"/>
                    <a:pt x="0" y="33"/>
                    <a:pt x="0" y="27"/>
                  </a:cubicBezTo>
                  <a:cubicBezTo>
                    <a:pt x="0" y="21"/>
                    <a:pt x="17" y="0"/>
                    <a:pt x="24" y="0"/>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Freeform 19"/>
            <p:cNvSpPr>
              <a:spLocks/>
            </p:cNvSpPr>
            <p:nvPr/>
          </p:nvSpPr>
          <p:spPr bwMode="auto">
            <a:xfrm>
              <a:off x="3246438" y="5200650"/>
              <a:ext cx="65087" cy="68263"/>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46">
                  <a:moveTo>
                    <a:pt x="33" y="2"/>
                  </a:moveTo>
                  <a:cubicBezTo>
                    <a:pt x="40" y="4"/>
                    <a:pt x="44" y="17"/>
                    <a:pt x="45" y="23"/>
                  </a:cubicBezTo>
                  <a:cubicBezTo>
                    <a:pt x="46" y="29"/>
                    <a:pt x="44" y="38"/>
                    <a:pt x="39" y="41"/>
                  </a:cubicBezTo>
                  <a:cubicBezTo>
                    <a:pt x="34" y="44"/>
                    <a:pt x="21" y="46"/>
                    <a:pt x="15" y="41"/>
                  </a:cubicBezTo>
                  <a:cubicBezTo>
                    <a:pt x="9" y="36"/>
                    <a:pt x="0" y="17"/>
                    <a:pt x="3" y="11"/>
                  </a:cubicBezTo>
                  <a:cubicBezTo>
                    <a:pt x="6" y="5"/>
                    <a:pt x="26" y="0"/>
                    <a:pt x="33" y="2"/>
                  </a:cubicBezTo>
                  <a:close/>
                </a:path>
              </a:pathLst>
            </a:custGeom>
            <a:noFill/>
            <a:ln w="3810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340" name="Text Box 24"/>
          <p:cNvSpPr txBox="1">
            <a:spLocks noChangeArrowheads="1"/>
          </p:cNvSpPr>
          <p:nvPr/>
        </p:nvSpPr>
        <p:spPr bwMode="auto">
          <a:xfrm>
            <a:off x="661988" y="1143000"/>
            <a:ext cx="26717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28600" algn="l"/>
              </a:tabLst>
              <a:defRPr sz="3200">
                <a:solidFill>
                  <a:schemeClr val="tx1"/>
                </a:solidFill>
                <a:latin typeface="Arial" pitchFamily="34" charset="0"/>
              </a:defRPr>
            </a:lvl1pPr>
            <a:lvl2pPr marL="742950" indent="-285750" eaLnBrk="0" hangingPunct="0">
              <a:spcBef>
                <a:spcPct val="20000"/>
              </a:spcBef>
              <a:buChar char="–"/>
              <a:tabLst>
                <a:tab pos="228600" algn="l"/>
              </a:tabLst>
              <a:defRPr sz="2800">
                <a:solidFill>
                  <a:schemeClr val="tx1"/>
                </a:solidFill>
                <a:latin typeface="Arial" pitchFamily="34" charset="0"/>
              </a:defRPr>
            </a:lvl2pPr>
            <a:lvl3pPr marL="1143000" indent="-228600" eaLnBrk="0" hangingPunct="0">
              <a:spcBef>
                <a:spcPct val="20000"/>
              </a:spcBef>
              <a:buChar char="•"/>
              <a:tabLst>
                <a:tab pos="228600" algn="l"/>
              </a:tabLst>
              <a:defRPr sz="2400">
                <a:solidFill>
                  <a:schemeClr val="tx1"/>
                </a:solidFill>
                <a:latin typeface="Arial" pitchFamily="34" charset="0"/>
              </a:defRPr>
            </a:lvl3pPr>
            <a:lvl4pPr marL="1600200" indent="-228600" eaLnBrk="0" hangingPunct="0">
              <a:spcBef>
                <a:spcPct val="20000"/>
              </a:spcBef>
              <a:buChar char="–"/>
              <a:tabLst>
                <a:tab pos="228600" algn="l"/>
              </a:tabLst>
              <a:defRPr sz="2000">
                <a:solidFill>
                  <a:schemeClr val="tx1"/>
                </a:solidFill>
                <a:latin typeface="Arial" pitchFamily="34" charset="0"/>
              </a:defRPr>
            </a:lvl4pPr>
            <a:lvl5pPr marL="2057400" indent="-228600" eaLnBrk="0" hangingPunct="0">
              <a:spcBef>
                <a:spcPct val="20000"/>
              </a:spcBef>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itchFamily="34" charset="0"/>
              </a:defRPr>
            </a:lvl9pPr>
          </a:lstStyle>
          <a:p>
            <a:pPr algn="ctr" eaLnBrk="1" hangingPunct="1">
              <a:spcBef>
                <a:spcPct val="0"/>
              </a:spcBef>
              <a:spcAft>
                <a:spcPts val="0"/>
              </a:spcAft>
              <a:buFontTx/>
              <a:buNone/>
            </a:pPr>
            <a:r>
              <a:rPr lang="en-US" altLang="en-US" sz="1800" b="1" dirty="0"/>
              <a:t>Worldwide </a:t>
            </a:r>
            <a:r>
              <a:rPr lang="en-US" altLang="en-US" sz="1800" b="1" dirty="0" smtClean="0"/>
              <a:t>distribution</a:t>
            </a:r>
          </a:p>
          <a:p>
            <a:pPr algn="ctr" eaLnBrk="1" hangingPunct="1">
              <a:spcBef>
                <a:spcPct val="0"/>
              </a:spcBef>
              <a:spcAft>
                <a:spcPct val="30000"/>
              </a:spcAft>
              <a:buFontTx/>
              <a:buNone/>
            </a:pPr>
            <a:r>
              <a:rPr lang="en-US" altLang="en-US" sz="1400" i="1" dirty="0" smtClean="0"/>
              <a:t>Macrocystis pyrifera</a:t>
            </a:r>
            <a:endParaRPr lang="en-US" altLang="en-US" sz="1400" i="1" dirty="0"/>
          </a:p>
        </p:txBody>
      </p:sp>
      <p:grpSp>
        <p:nvGrpSpPr>
          <p:cNvPr id="14341" name="Group 5"/>
          <p:cNvGrpSpPr>
            <a:grpSpLocks/>
          </p:cNvGrpSpPr>
          <p:nvPr/>
        </p:nvGrpSpPr>
        <p:grpSpPr bwMode="auto">
          <a:xfrm>
            <a:off x="285750" y="4210050"/>
            <a:ext cx="3052763" cy="2479675"/>
            <a:chOff x="373" y="2848"/>
            <a:chExt cx="1586" cy="1562"/>
          </a:xfrm>
        </p:grpSpPr>
        <p:graphicFrame>
          <p:nvGraphicFramePr>
            <p:cNvPr id="14358" name="Object 6"/>
            <p:cNvGraphicFramePr>
              <a:graphicFrameLocks noChangeAspect="1"/>
            </p:cNvGraphicFramePr>
            <p:nvPr/>
          </p:nvGraphicFramePr>
          <p:xfrm>
            <a:off x="373" y="2848"/>
            <a:ext cx="1586" cy="1562"/>
          </p:xfrm>
          <a:graphic>
            <a:graphicData uri="http://schemas.openxmlformats.org/presentationml/2006/ole">
              <mc:AlternateContent xmlns:mc="http://schemas.openxmlformats.org/markup-compatibility/2006">
                <mc:Choice xmlns:v="urn:schemas-microsoft-com:vml" Requires="v">
                  <p:oleObj spid="_x0000_s14493" name="SPW 9.0 Graph" r:id="rId5" imgW="5005426" imgH="4868266" progId="SigmaPlotGraphicObject.8">
                    <p:embed/>
                  </p:oleObj>
                </mc:Choice>
                <mc:Fallback>
                  <p:oleObj name="SPW 9.0 Graph" r:id="rId5" imgW="5005426" imgH="4868266" progId="SigmaPlotGraphicObjec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 y="2848"/>
                          <a:ext cx="1586"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59" name="Text Box 12"/>
            <p:cNvSpPr txBox="1">
              <a:spLocks noChangeArrowheads="1"/>
            </p:cNvSpPr>
            <p:nvPr/>
          </p:nvSpPr>
          <p:spPr bwMode="auto">
            <a:xfrm>
              <a:off x="767" y="3024"/>
              <a:ext cx="74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Annual NPP</a:t>
              </a:r>
              <a:endParaRPr lang="en-US" altLang="en-US" sz="1400">
                <a:solidFill>
                  <a:srgbClr val="0000CC"/>
                </a:solidFill>
              </a:endParaRPr>
            </a:p>
          </p:txBody>
        </p:sp>
      </p:grpSp>
      <p:pic>
        <p:nvPicPr>
          <p:cNvPr id="14342" name="Picture 26" descr="macrocystis fores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837156" y="4708753"/>
            <a:ext cx="920001" cy="137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3" name="Group 3"/>
          <p:cNvGrpSpPr>
            <a:grpSpLocks/>
          </p:cNvGrpSpPr>
          <p:nvPr/>
        </p:nvGrpSpPr>
        <p:grpSpPr bwMode="auto">
          <a:xfrm>
            <a:off x="4457700" y="3962400"/>
            <a:ext cx="4267200" cy="2398713"/>
            <a:chOff x="4648200" y="4154269"/>
            <a:chExt cx="4267200" cy="2398931"/>
          </a:xfrm>
        </p:grpSpPr>
        <p:sp>
          <p:nvSpPr>
            <p:cNvPr id="14354" name="Text Box 24"/>
            <p:cNvSpPr txBox="1">
              <a:spLocks noChangeArrowheads="1"/>
            </p:cNvSpPr>
            <p:nvPr/>
          </p:nvSpPr>
          <p:spPr bwMode="auto">
            <a:xfrm>
              <a:off x="4648200" y="4154269"/>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28600" algn="l"/>
                </a:tabLst>
                <a:defRPr sz="3200">
                  <a:solidFill>
                    <a:schemeClr val="tx1"/>
                  </a:solidFill>
                  <a:latin typeface="Arial" pitchFamily="34" charset="0"/>
                </a:defRPr>
              </a:lvl1pPr>
              <a:lvl2pPr marL="742950" indent="-285750" eaLnBrk="0" hangingPunct="0">
                <a:spcBef>
                  <a:spcPct val="20000"/>
                </a:spcBef>
                <a:buChar char="–"/>
                <a:tabLst>
                  <a:tab pos="228600" algn="l"/>
                </a:tabLst>
                <a:defRPr sz="2800">
                  <a:solidFill>
                    <a:schemeClr val="tx1"/>
                  </a:solidFill>
                  <a:latin typeface="Arial" pitchFamily="34" charset="0"/>
                </a:defRPr>
              </a:lvl2pPr>
              <a:lvl3pPr marL="1143000" indent="-228600" eaLnBrk="0" hangingPunct="0">
                <a:spcBef>
                  <a:spcPct val="20000"/>
                </a:spcBef>
                <a:buChar char="•"/>
                <a:tabLst>
                  <a:tab pos="228600" algn="l"/>
                </a:tabLst>
                <a:defRPr sz="2400">
                  <a:solidFill>
                    <a:schemeClr val="tx1"/>
                  </a:solidFill>
                  <a:latin typeface="Arial" pitchFamily="34" charset="0"/>
                </a:defRPr>
              </a:lvl3pPr>
              <a:lvl4pPr marL="1600200" indent="-228600" eaLnBrk="0" hangingPunct="0">
                <a:spcBef>
                  <a:spcPct val="20000"/>
                </a:spcBef>
                <a:buChar char="–"/>
                <a:tabLst>
                  <a:tab pos="228600" algn="l"/>
                </a:tabLst>
                <a:defRPr sz="2000">
                  <a:solidFill>
                    <a:schemeClr val="tx1"/>
                  </a:solidFill>
                  <a:latin typeface="Arial" pitchFamily="34" charset="0"/>
                </a:defRPr>
              </a:lvl4pPr>
              <a:lvl5pPr marL="2057400" indent="-228600" eaLnBrk="0" hangingPunct="0">
                <a:spcBef>
                  <a:spcPct val="20000"/>
                </a:spcBef>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itchFamily="34" charset="0"/>
                </a:defRPr>
              </a:lvl9pPr>
            </a:lstStyle>
            <a:p>
              <a:pPr algn="ctr" eaLnBrk="1" hangingPunct="1">
                <a:spcBef>
                  <a:spcPct val="0"/>
                </a:spcBef>
                <a:spcAft>
                  <a:spcPct val="30000"/>
                </a:spcAft>
                <a:buFontTx/>
                <a:buNone/>
              </a:pPr>
              <a:r>
                <a:rPr lang="en-US" altLang="en-US" sz="1800" b="1"/>
                <a:t>Material exchange with other ecosystems</a:t>
              </a:r>
            </a:p>
          </p:txBody>
        </p:sp>
        <p:pic>
          <p:nvPicPr>
            <p:cNvPr id="14355" name="Picture 9" descr="shorebird feeding"/>
            <p:cNvPicPr preferRelativeResize="0">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724400" y="4900691"/>
              <a:ext cx="2022530" cy="164465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14356" name="Picture 5" descr="kelp2"/>
            <p:cNvPicPr>
              <a:picLocks noChangeAspect="1" noChangeArrowheads="1"/>
            </p:cNvPicPr>
            <p:nvPr/>
          </p:nvPicPr>
          <p:blipFill>
            <a:blip r:embed="rId9">
              <a:lum contrast="6000"/>
              <a:extLst>
                <a:ext uri="{28A0092B-C50C-407E-A947-70E740481C1C}">
                  <a14:useLocalDpi xmlns:a14="http://schemas.microsoft.com/office/drawing/2010/main"/>
                </a:ext>
              </a:extLst>
            </a:blip>
            <a:srcRect/>
            <a:stretch>
              <a:fillRect/>
            </a:stretch>
          </p:blipFill>
          <p:spPr bwMode="auto">
            <a:xfrm>
              <a:off x="6858000" y="4900691"/>
              <a:ext cx="2057400" cy="165250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357" name="Text Box 8"/>
            <p:cNvSpPr txBox="1">
              <a:spLocks noChangeArrowheads="1"/>
            </p:cNvSpPr>
            <p:nvPr/>
          </p:nvSpPr>
          <p:spPr bwMode="auto">
            <a:xfrm>
              <a:off x="6938962" y="4950225"/>
              <a:ext cx="1519238" cy="25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b="1">
                  <a:solidFill>
                    <a:schemeClr val="bg1"/>
                  </a:solidFill>
                </a:rPr>
                <a:t>1110 m depth</a:t>
              </a:r>
            </a:p>
          </p:txBody>
        </p:sp>
      </p:grpSp>
      <p:grpSp>
        <p:nvGrpSpPr>
          <p:cNvPr id="14344" name="Group 4"/>
          <p:cNvGrpSpPr>
            <a:grpSpLocks/>
          </p:cNvGrpSpPr>
          <p:nvPr/>
        </p:nvGrpSpPr>
        <p:grpSpPr bwMode="auto">
          <a:xfrm>
            <a:off x="4422775" y="1079500"/>
            <a:ext cx="4267200" cy="2617788"/>
            <a:chOff x="4613330" y="1143000"/>
            <a:chExt cx="4267200" cy="2617596"/>
          </a:xfrm>
        </p:grpSpPr>
        <p:grpSp>
          <p:nvGrpSpPr>
            <p:cNvPr id="14346" name="Group 2"/>
            <p:cNvGrpSpPr>
              <a:grpSpLocks/>
            </p:cNvGrpSpPr>
            <p:nvPr/>
          </p:nvGrpSpPr>
          <p:grpSpPr bwMode="auto">
            <a:xfrm>
              <a:off x="4724400" y="1801904"/>
              <a:ext cx="4138654" cy="1958692"/>
              <a:chOff x="4724400" y="1573304"/>
              <a:chExt cx="4138654" cy="1958692"/>
            </a:xfrm>
          </p:grpSpPr>
          <p:pic>
            <p:nvPicPr>
              <p:cNvPr id="14348" name="Picture 3" descr="pugettia on kelp (#17 RMP) copyright"/>
              <p:cNvPicPr>
                <a:picLocks noChangeAspect="1" noChangeArrowheads="1"/>
              </p:cNvPicPr>
              <p:nvPr/>
            </p:nvPicPr>
            <p:blipFill>
              <a:blip r:embed="rId10">
                <a:lum contrast="6000"/>
                <a:extLst>
                  <a:ext uri="{28A0092B-C50C-407E-A947-70E740481C1C}">
                    <a14:useLocalDpi xmlns:a14="http://schemas.microsoft.com/office/drawing/2010/main"/>
                  </a:ext>
                </a:extLst>
              </a:blip>
              <a:srcRect/>
              <a:stretch>
                <a:fillRect/>
              </a:stretch>
            </p:blipFill>
            <p:spPr bwMode="auto">
              <a:xfrm>
                <a:off x="6216142" y="1575051"/>
                <a:ext cx="1340821" cy="97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 descr="Gray Whale in kelp2"/>
              <p:cNvPicPr>
                <a:picLocks noChangeAspect="1" noChangeArrowheads="1"/>
              </p:cNvPicPr>
              <p:nvPr/>
            </p:nvPicPr>
            <p:blipFill>
              <a:blip r:embed="rId11">
                <a:lum bright="6000" contrast="6000"/>
                <a:extLst>
                  <a:ext uri="{28A0092B-C50C-407E-A947-70E740481C1C}">
                    <a14:useLocalDpi xmlns:a14="http://schemas.microsoft.com/office/drawing/2010/main"/>
                  </a:ext>
                </a:extLst>
              </a:blip>
              <a:srcRect/>
              <a:stretch>
                <a:fillRect/>
              </a:stretch>
            </p:blipFill>
            <p:spPr bwMode="auto">
              <a:xfrm>
                <a:off x="4724400" y="1575051"/>
                <a:ext cx="1495734" cy="97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0" descr="kelp under assault (#13 RMP) "/>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724400" y="2553588"/>
                <a:ext cx="1499058" cy="97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5" descr="Pisaster gig"/>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216142" y="2547607"/>
                <a:ext cx="1330176" cy="97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8" descr="X:\internal\images\Photos\Species Images\Fish\Stereolepis_gigas_1.jp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546318" y="1573304"/>
                <a:ext cx="1316736" cy="9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7" name="Text Box 24"/>
            <p:cNvSpPr txBox="1">
              <a:spLocks noChangeArrowheads="1"/>
            </p:cNvSpPr>
            <p:nvPr/>
          </p:nvSpPr>
          <p:spPr bwMode="auto">
            <a:xfrm>
              <a:off x="4613330" y="1143000"/>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28600" algn="l"/>
                </a:tabLst>
                <a:defRPr sz="3200">
                  <a:solidFill>
                    <a:schemeClr val="tx1"/>
                  </a:solidFill>
                  <a:latin typeface="Arial" pitchFamily="34" charset="0"/>
                </a:defRPr>
              </a:lvl1pPr>
              <a:lvl2pPr marL="742950" indent="-285750" eaLnBrk="0" hangingPunct="0">
                <a:spcBef>
                  <a:spcPct val="20000"/>
                </a:spcBef>
                <a:buChar char="–"/>
                <a:tabLst>
                  <a:tab pos="228600" algn="l"/>
                </a:tabLst>
                <a:defRPr sz="2800">
                  <a:solidFill>
                    <a:schemeClr val="tx1"/>
                  </a:solidFill>
                  <a:latin typeface="Arial" pitchFamily="34" charset="0"/>
                </a:defRPr>
              </a:lvl2pPr>
              <a:lvl3pPr marL="1143000" indent="-228600" eaLnBrk="0" hangingPunct="0">
                <a:spcBef>
                  <a:spcPct val="20000"/>
                </a:spcBef>
                <a:buChar char="•"/>
                <a:tabLst>
                  <a:tab pos="228600" algn="l"/>
                </a:tabLst>
                <a:defRPr sz="2400">
                  <a:solidFill>
                    <a:schemeClr val="tx1"/>
                  </a:solidFill>
                  <a:latin typeface="Arial" pitchFamily="34" charset="0"/>
                </a:defRPr>
              </a:lvl3pPr>
              <a:lvl4pPr marL="1600200" indent="-228600" eaLnBrk="0" hangingPunct="0">
                <a:spcBef>
                  <a:spcPct val="20000"/>
                </a:spcBef>
                <a:buChar char="–"/>
                <a:tabLst>
                  <a:tab pos="228600" algn="l"/>
                </a:tabLst>
                <a:defRPr sz="2000">
                  <a:solidFill>
                    <a:schemeClr val="tx1"/>
                  </a:solidFill>
                  <a:latin typeface="Arial" pitchFamily="34" charset="0"/>
                </a:defRPr>
              </a:lvl4pPr>
              <a:lvl5pPr marL="2057400" indent="-228600" eaLnBrk="0" hangingPunct="0">
                <a:spcBef>
                  <a:spcPct val="20000"/>
                </a:spcBef>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itchFamily="34" charset="0"/>
                </a:defRPr>
              </a:lvl9pPr>
            </a:lstStyle>
            <a:p>
              <a:pPr algn="ctr" eaLnBrk="1" hangingPunct="1">
                <a:spcBef>
                  <a:spcPct val="0"/>
                </a:spcBef>
                <a:spcAft>
                  <a:spcPct val="30000"/>
                </a:spcAft>
                <a:buFontTx/>
                <a:buNone/>
              </a:pPr>
              <a:r>
                <a:rPr lang="en-US" altLang="en-US" sz="1800" b="1" dirty="0" smtClean="0"/>
                <a:t>Provide </a:t>
              </a:r>
              <a:r>
                <a:rPr lang="en-US" altLang="en-US" sz="1800" b="1" dirty="0"/>
                <a:t>food &amp; habitat for important species </a:t>
              </a:r>
            </a:p>
          </p:txBody>
        </p:sp>
      </p:grpSp>
      <p:sp>
        <p:nvSpPr>
          <p:cNvPr id="14345" name="Text Box 24"/>
          <p:cNvSpPr txBox="1">
            <a:spLocks noChangeArrowheads="1"/>
          </p:cNvSpPr>
          <p:nvPr/>
        </p:nvSpPr>
        <p:spPr bwMode="auto">
          <a:xfrm>
            <a:off x="850900" y="3984625"/>
            <a:ext cx="26717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28600" algn="l"/>
              </a:tabLst>
              <a:defRPr sz="3200">
                <a:solidFill>
                  <a:schemeClr val="tx1"/>
                </a:solidFill>
                <a:latin typeface="Arial" pitchFamily="34" charset="0"/>
              </a:defRPr>
            </a:lvl1pPr>
            <a:lvl2pPr marL="742950" indent="-285750" eaLnBrk="0" hangingPunct="0">
              <a:spcBef>
                <a:spcPct val="20000"/>
              </a:spcBef>
              <a:buChar char="–"/>
              <a:tabLst>
                <a:tab pos="228600" algn="l"/>
              </a:tabLst>
              <a:defRPr sz="2800">
                <a:solidFill>
                  <a:schemeClr val="tx1"/>
                </a:solidFill>
                <a:latin typeface="Arial" pitchFamily="34" charset="0"/>
              </a:defRPr>
            </a:lvl2pPr>
            <a:lvl3pPr marL="1143000" indent="-228600" eaLnBrk="0" hangingPunct="0">
              <a:spcBef>
                <a:spcPct val="20000"/>
              </a:spcBef>
              <a:buChar char="•"/>
              <a:tabLst>
                <a:tab pos="228600" algn="l"/>
              </a:tabLst>
              <a:defRPr sz="2400">
                <a:solidFill>
                  <a:schemeClr val="tx1"/>
                </a:solidFill>
                <a:latin typeface="Arial" pitchFamily="34" charset="0"/>
              </a:defRPr>
            </a:lvl3pPr>
            <a:lvl4pPr marL="1600200" indent="-228600" eaLnBrk="0" hangingPunct="0">
              <a:spcBef>
                <a:spcPct val="20000"/>
              </a:spcBef>
              <a:buChar char="–"/>
              <a:tabLst>
                <a:tab pos="228600" algn="l"/>
              </a:tabLst>
              <a:defRPr sz="2000">
                <a:solidFill>
                  <a:schemeClr val="tx1"/>
                </a:solidFill>
                <a:latin typeface="Arial" pitchFamily="34" charset="0"/>
              </a:defRPr>
            </a:lvl4pPr>
            <a:lvl5pPr marL="2057400" indent="-228600" eaLnBrk="0" hangingPunct="0">
              <a:spcBef>
                <a:spcPct val="20000"/>
              </a:spcBef>
              <a:buChar char="»"/>
              <a:tabLst>
                <a:tab pos="228600" algn="l"/>
              </a:tabLst>
              <a:defRPr sz="2000">
                <a:solidFill>
                  <a:schemeClr val="tx1"/>
                </a:solidFill>
                <a:latin typeface="Arial"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itchFamily="34" charset="0"/>
              </a:defRPr>
            </a:lvl9pPr>
          </a:lstStyle>
          <a:p>
            <a:pPr algn="ctr" eaLnBrk="1" hangingPunct="1">
              <a:spcBef>
                <a:spcPct val="0"/>
              </a:spcBef>
              <a:spcAft>
                <a:spcPct val="30000"/>
              </a:spcAft>
              <a:buFontTx/>
              <a:buNone/>
            </a:pPr>
            <a:r>
              <a:rPr lang="en-US" altLang="en-US" sz="1800" b="1"/>
              <a:t>High productivity</a:t>
            </a:r>
          </a:p>
        </p:txBody>
      </p:sp>
      <p:pic>
        <p:nvPicPr>
          <p:cNvPr id="38" name="Picture 9" descr="bluering"/>
          <p:cNvPicPr>
            <a:picLocks noChangeAspect="1" noChangeArrowheads="1"/>
          </p:cNvPicPr>
          <p:nvPr/>
        </p:nvPicPr>
        <p:blipFill rotWithShape="1">
          <a:blip r:embed="rId15">
            <a:extLst>
              <a:ext uri="{28A0092B-C50C-407E-A947-70E740481C1C}">
                <a14:useLocalDpi xmlns:a14="http://schemas.microsoft.com/office/drawing/2010/main" val="0"/>
              </a:ext>
            </a:extLst>
          </a:blip>
          <a:srcRect l="6400" t="-1" b="2362"/>
          <a:stretch/>
        </p:blipFill>
        <p:spPr bwMode="auto">
          <a:xfrm>
            <a:off x="7349569" y="2706016"/>
            <a:ext cx="1316736" cy="9772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Box 2"/>
          <p:cNvSpPr txBox="1">
            <a:spLocks noChangeArrowheads="1"/>
          </p:cNvSpPr>
          <p:nvPr/>
        </p:nvSpPr>
        <p:spPr bwMode="auto">
          <a:xfrm>
            <a:off x="4440" y="337011"/>
            <a:ext cx="91439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0"/>
              </a:spcBef>
              <a:defRPr/>
            </a:pPr>
            <a:r>
              <a:rPr lang="en-US" sz="3000" b="1" i="1" dirty="0" smtClean="0">
                <a:solidFill>
                  <a:srgbClr val="000066"/>
                </a:solidFill>
                <a:latin typeface="+mn-lt"/>
              </a:rPr>
              <a:t>SBC </a:t>
            </a:r>
            <a:r>
              <a:rPr lang="en-US" sz="2800" b="1" i="1" dirty="0" smtClean="0">
                <a:solidFill>
                  <a:srgbClr val="000066"/>
                </a:solidFill>
                <a:latin typeface="+mn-lt"/>
              </a:rPr>
              <a:t>overarching</a:t>
            </a:r>
            <a:r>
              <a:rPr lang="en-US" sz="3000" b="1" i="1" dirty="0" smtClean="0">
                <a:solidFill>
                  <a:srgbClr val="000066"/>
                </a:solidFill>
                <a:latin typeface="+mn-lt"/>
              </a:rPr>
              <a:t> theme: </a:t>
            </a:r>
            <a:r>
              <a:rPr lang="en-US" sz="3000" b="1" i="1" dirty="0" smtClean="0">
                <a:latin typeface="+mn-lt"/>
              </a:rPr>
              <a:t>Ecosystem Connectivity</a:t>
            </a:r>
            <a:endParaRPr lang="en-US" sz="3000" b="1" dirty="0" smtClean="0">
              <a:latin typeface="Calibri" panose="020F0502020204030204" pitchFamily="34" charset="0"/>
            </a:endParaRPr>
          </a:p>
        </p:txBody>
      </p:sp>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363058"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263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28600" y="5380038"/>
            <a:ext cx="3962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800" b="1" dirty="0">
                <a:latin typeface="Trebuchet MS" pitchFamily="34" charset="0"/>
              </a:rPr>
              <a:t>  ~ 10,000 km</a:t>
            </a:r>
            <a:r>
              <a:rPr lang="en-US" altLang="en-US" sz="1800" b="1" baseline="30000" dirty="0">
                <a:latin typeface="Trebuchet MS" pitchFamily="34" charset="0"/>
              </a:rPr>
              <a:t>2</a:t>
            </a:r>
            <a:endParaRPr lang="en-US" altLang="en-US" sz="1800" b="1" dirty="0">
              <a:latin typeface="Trebuchet MS" pitchFamily="34" charset="0"/>
            </a:endParaRPr>
          </a:p>
          <a:p>
            <a:pPr eaLnBrk="1" hangingPunct="1">
              <a:spcBef>
                <a:spcPct val="0"/>
              </a:spcBef>
            </a:pPr>
            <a:r>
              <a:rPr lang="en-US" altLang="en-US" sz="1800" b="1" dirty="0">
                <a:latin typeface="Trebuchet MS" pitchFamily="34" charset="0"/>
              </a:rPr>
              <a:t>  Coastal mountains</a:t>
            </a:r>
          </a:p>
          <a:p>
            <a:pPr eaLnBrk="1" hangingPunct="1">
              <a:spcBef>
                <a:spcPct val="0"/>
              </a:spcBef>
            </a:pPr>
            <a:r>
              <a:rPr lang="en-US" altLang="en-US" sz="1800" b="1" dirty="0">
                <a:latin typeface="Trebuchet MS" pitchFamily="34" charset="0"/>
              </a:rPr>
              <a:t>  Offshore islands </a:t>
            </a:r>
          </a:p>
          <a:p>
            <a:pPr eaLnBrk="1" hangingPunct="1">
              <a:spcBef>
                <a:spcPct val="0"/>
              </a:spcBef>
            </a:pPr>
            <a:r>
              <a:rPr lang="en-US" altLang="en-US" sz="1800" b="1" dirty="0">
                <a:latin typeface="Trebuchet MS" pitchFamily="34" charset="0"/>
              </a:rPr>
              <a:t>  Major biogeographic boundary</a:t>
            </a:r>
          </a:p>
        </p:txBody>
      </p:sp>
      <p:sp>
        <p:nvSpPr>
          <p:cNvPr id="10243" name="Text Box 4"/>
          <p:cNvSpPr txBox="1">
            <a:spLocks noChangeArrowheads="1"/>
          </p:cNvSpPr>
          <p:nvPr/>
        </p:nvSpPr>
        <p:spPr bwMode="auto">
          <a:xfrm>
            <a:off x="4191000" y="5380038"/>
            <a:ext cx="487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800" b="1" dirty="0">
                <a:latin typeface="Trebuchet MS" pitchFamily="34" charset="0"/>
              </a:rPr>
              <a:t> Mediterranean climate</a:t>
            </a:r>
          </a:p>
          <a:p>
            <a:pPr eaLnBrk="1" hangingPunct="1">
              <a:spcBef>
                <a:spcPct val="0"/>
              </a:spcBef>
            </a:pPr>
            <a:r>
              <a:rPr lang="en-US" altLang="en-US" sz="1800" b="1" dirty="0">
                <a:latin typeface="Trebuchet MS" pitchFamily="34" charset="0"/>
              </a:rPr>
              <a:t> Small streams and estuaries</a:t>
            </a:r>
          </a:p>
          <a:p>
            <a:pPr eaLnBrk="1" hangingPunct="1">
              <a:spcBef>
                <a:spcPct val="0"/>
              </a:spcBef>
            </a:pPr>
            <a:r>
              <a:rPr lang="en-US" altLang="en-US" sz="1800" b="1" dirty="0">
                <a:latin typeface="Trebuchet MS" pitchFamily="34" charset="0"/>
              </a:rPr>
              <a:t> Beaches, shallow rocky reefs, kelp forests</a:t>
            </a:r>
          </a:p>
          <a:p>
            <a:pPr eaLnBrk="1" hangingPunct="1">
              <a:spcBef>
                <a:spcPct val="0"/>
              </a:spcBef>
            </a:pPr>
            <a:r>
              <a:rPr lang="en-US" altLang="en-US" sz="1800" b="1" dirty="0">
                <a:latin typeface="Trebuchet MS" pitchFamily="34" charset="0"/>
              </a:rPr>
              <a:t> Strong ENSO and PDO signal</a:t>
            </a:r>
          </a:p>
        </p:txBody>
      </p:sp>
      <p:sp>
        <p:nvSpPr>
          <p:cNvPr id="10244" name="Text Box 5"/>
          <p:cNvSpPr txBox="1">
            <a:spLocks noChangeArrowheads="1"/>
          </p:cNvSpPr>
          <p:nvPr/>
        </p:nvSpPr>
        <p:spPr bwMode="auto">
          <a:xfrm>
            <a:off x="1927225" y="238125"/>
            <a:ext cx="5033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dirty="0">
                <a:solidFill>
                  <a:srgbClr val="000066"/>
                </a:solidFill>
              </a:rPr>
              <a:t>Santa Barbara Coastal LTER</a:t>
            </a:r>
          </a:p>
        </p:txBody>
      </p:sp>
      <p:sp>
        <p:nvSpPr>
          <p:cNvPr id="10245" name="Text Box 6"/>
          <p:cNvSpPr txBox="1">
            <a:spLocks noChangeArrowheads="1"/>
          </p:cNvSpPr>
          <p:nvPr/>
        </p:nvSpPr>
        <p:spPr bwMode="auto">
          <a:xfrm>
            <a:off x="2133600" y="4800600"/>
            <a:ext cx="3513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latin typeface="Trebuchet MS" pitchFamily="34" charset="0"/>
              </a:rPr>
              <a:t>Site Characteristics </a:t>
            </a:r>
          </a:p>
        </p:txBody>
      </p:sp>
      <p:pic>
        <p:nvPicPr>
          <p:cNvPr id="1024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9930" y="1043734"/>
            <a:ext cx="2571750" cy="3657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0" name="Rectangle 10"/>
          <p:cNvSpPr>
            <a:spLocks noChangeArrowheads="1"/>
          </p:cNvSpPr>
          <p:nvPr/>
        </p:nvSpPr>
        <p:spPr bwMode="auto">
          <a:xfrm>
            <a:off x="6679205" y="3459546"/>
            <a:ext cx="119063" cy="81318"/>
          </a:xfrm>
          <a:prstGeom prst="rect">
            <a:avLst/>
          </a:prstGeom>
          <a:solidFill>
            <a:srgbClr val="FFFF00"/>
          </a:solidFill>
          <a:ln w="6350">
            <a:solidFill>
              <a:schemeClr val="tx1"/>
            </a:solidFill>
            <a:miter lim="800000"/>
            <a:headEnd/>
            <a:tailEnd/>
          </a:ln>
          <a:effectLs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ln>
                <a:solidFill>
                  <a:schemeClr val="tx1"/>
                </a:solidFill>
              </a:ln>
            </a:endParaRPr>
          </a:p>
        </p:txBody>
      </p:sp>
      <p:pic>
        <p:nvPicPr>
          <p:cNvPr id="22" name="Picture 2" descr="SB Channel landsat-ma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90"/>
          <a:stretch/>
        </p:blipFill>
        <p:spPr bwMode="auto">
          <a:xfrm>
            <a:off x="277196" y="1043734"/>
            <a:ext cx="539990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5"/>
          <p:cNvGrpSpPr>
            <a:grpSpLocks/>
          </p:cNvGrpSpPr>
          <p:nvPr/>
        </p:nvGrpSpPr>
        <p:grpSpPr bwMode="auto">
          <a:xfrm>
            <a:off x="3505200" y="2362200"/>
            <a:ext cx="194385" cy="174100"/>
            <a:chOff x="96" y="3408"/>
            <a:chExt cx="192" cy="192"/>
          </a:xfrm>
        </p:grpSpPr>
        <p:sp>
          <p:nvSpPr>
            <p:cNvPr id="24" name="Oval 6"/>
            <p:cNvSpPr>
              <a:spLocks noChangeArrowheads="1"/>
            </p:cNvSpPr>
            <p:nvPr/>
          </p:nvSpPr>
          <p:spPr bwMode="auto">
            <a:xfrm>
              <a:off x="96" y="3408"/>
              <a:ext cx="192" cy="19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5" name="Oval 7"/>
            <p:cNvSpPr>
              <a:spLocks noChangeArrowheads="1"/>
            </p:cNvSpPr>
            <p:nvPr/>
          </p:nvSpPr>
          <p:spPr bwMode="auto">
            <a:xfrm>
              <a:off x="144" y="3456"/>
              <a:ext cx="96" cy="9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3" name="TextBox 2"/>
          <p:cNvSpPr txBox="1"/>
          <p:nvPr/>
        </p:nvSpPr>
        <p:spPr>
          <a:xfrm>
            <a:off x="3352800" y="2514600"/>
            <a:ext cx="694421" cy="307777"/>
          </a:xfrm>
          <a:prstGeom prst="rect">
            <a:avLst/>
          </a:prstGeom>
          <a:noFill/>
        </p:spPr>
        <p:txBody>
          <a:bodyPr wrap="none" rtlCol="0">
            <a:spAutoFit/>
          </a:bodyPr>
          <a:lstStyle/>
          <a:p>
            <a:r>
              <a:rPr lang="en-US" sz="1400" b="1" dirty="0" smtClean="0">
                <a:solidFill>
                  <a:schemeClr val="bg1"/>
                </a:solidFill>
              </a:rPr>
              <a:t>UCSB</a:t>
            </a:r>
            <a:endParaRPr lang="en-US" sz="1400" b="1" dirty="0">
              <a:solidFill>
                <a:schemeClr val="bg1"/>
              </a:solidFill>
            </a:endParaRPr>
          </a:p>
        </p:txBody>
      </p:sp>
      <p:sp>
        <p:nvSpPr>
          <p:cNvPr id="10248" name="AutoShape 14"/>
          <p:cNvSpPr>
            <a:spLocks noChangeArrowheads="1"/>
          </p:cNvSpPr>
          <p:nvPr/>
        </p:nvSpPr>
        <p:spPr bwMode="auto">
          <a:xfrm rot="637180">
            <a:off x="5649218" y="3338708"/>
            <a:ext cx="1005840" cy="152400"/>
          </a:xfrm>
          <a:prstGeom prst="leftArrow">
            <a:avLst>
              <a:gd name="adj1" fmla="val 50000"/>
              <a:gd name="adj2" fmla="val 212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27" name="Freeform 26"/>
          <p:cNvSpPr/>
          <p:nvPr/>
        </p:nvSpPr>
        <p:spPr>
          <a:xfrm>
            <a:off x="533400" y="1752600"/>
            <a:ext cx="5106382" cy="2743200"/>
          </a:xfrm>
          <a:custGeom>
            <a:avLst/>
            <a:gdLst>
              <a:gd name="connsiteX0" fmla="*/ 129309 w 8063345"/>
              <a:gd name="connsiteY0" fmla="*/ 1071418 h 4359564"/>
              <a:gd name="connsiteX1" fmla="*/ 175491 w 8063345"/>
              <a:gd name="connsiteY1" fmla="*/ 1062182 h 4359564"/>
              <a:gd name="connsiteX2" fmla="*/ 203200 w 8063345"/>
              <a:gd name="connsiteY2" fmla="*/ 969818 h 4359564"/>
              <a:gd name="connsiteX3" fmla="*/ 221673 w 8063345"/>
              <a:gd name="connsiteY3" fmla="*/ 942109 h 4359564"/>
              <a:gd name="connsiteX4" fmla="*/ 230909 w 8063345"/>
              <a:gd name="connsiteY4" fmla="*/ 914400 h 4359564"/>
              <a:gd name="connsiteX5" fmla="*/ 240145 w 8063345"/>
              <a:gd name="connsiteY5" fmla="*/ 877454 h 4359564"/>
              <a:gd name="connsiteX6" fmla="*/ 258618 w 8063345"/>
              <a:gd name="connsiteY6" fmla="*/ 849745 h 4359564"/>
              <a:gd name="connsiteX7" fmla="*/ 267855 w 8063345"/>
              <a:gd name="connsiteY7" fmla="*/ 822036 h 4359564"/>
              <a:gd name="connsiteX8" fmla="*/ 304800 w 8063345"/>
              <a:gd name="connsiteY8" fmla="*/ 766618 h 4359564"/>
              <a:gd name="connsiteX9" fmla="*/ 341745 w 8063345"/>
              <a:gd name="connsiteY9" fmla="*/ 711200 h 4359564"/>
              <a:gd name="connsiteX10" fmla="*/ 360218 w 8063345"/>
              <a:gd name="connsiteY10" fmla="*/ 683491 h 4359564"/>
              <a:gd name="connsiteX11" fmla="*/ 378691 w 8063345"/>
              <a:gd name="connsiteY11" fmla="*/ 646545 h 4359564"/>
              <a:gd name="connsiteX12" fmla="*/ 406400 w 8063345"/>
              <a:gd name="connsiteY12" fmla="*/ 618836 h 4359564"/>
              <a:gd name="connsiteX13" fmla="*/ 443345 w 8063345"/>
              <a:gd name="connsiteY13" fmla="*/ 563418 h 4359564"/>
              <a:gd name="connsiteX14" fmla="*/ 461818 w 8063345"/>
              <a:gd name="connsiteY14" fmla="*/ 535709 h 4359564"/>
              <a:gd name="connsiteX15" fmla="*/ 480291 w 8063345"/>
              <a:gd name="connsiteY15" fmla="*/ 508000 h 4359564"/>
              <a:gd name="connsiteX16" fmla="*/ 508000 w 8063345"/>
              <a:gd name="connsiteY16" fmla="*/ 480291 h 4359564"/>
              <a:gd name="connsiteX17" fmla="*/ 572655 w 8063345"/>
              <a:gd name="connsiteY17" fmla="*/ 434109 h 4359564"/>
              <a:gd name="connsiteX18" fmla="*/ 591127 w 8063345"/>
              <a:gd name="connsiteY18" fmla="*/ 406400 h 4359564"/>
              <a:gd name="connsiteX19" fmla="*/ 646545 w 8063345"/>
              <a:gd name="connsiteY19" fmla="*/ 378691 h 4359564"/>
              <a:gd name="connsiteX20" fmla="*/ 701964 w 8063345"/>
              <a:gd name="connsiteY20" fmla="*/ 341745 h 4359564"/>
              <a:gd name="connsiteX21" fmla="*/ 757382 w 8063345"/>
              <a:gd name="connsiteY21" fmla="*/ 304800 h 4359564"/>
              <a:gd name="connsiteX22" fmla="*/ 812800 w 8063345"/>
              <a:gd name="connsiteY22" fmla="*/ 286327 h 4359564"/>
              <a:gd name="connsiteX23" fmla="*/ 877455 w 8063345"/>
              <a:gd name="connsiteY23" fmla="*/ 258618 h 4359564"/>
              <a:gd name="connsiteX24" fmla="*/ 932873 w 8063345"/>
              <a:gd name="connsiteY24" fmla="*/ 230909 h 4359564"/>
              <a:gd name="connsiteX25" fmla="*/ 960582 w 8063345"/>
              <a:gd name="connsiteY25" fmla="*/ 212436 h 4359564"/>
              <a:gd name="connsiteX26" fmla="*/ 1016000 w 8063345"/>
              <a:gd name="connsiteY26" fmla="*/ 193964 h 4359564"/>
              <a:gd name="connsiteX27" fmla="*/ 1071418 w 8063345"/>
              <a:gd name="connsiteY27" fmla="*/ 166254 h 4359564"/>
              <a:gd name="connsiteX28" fmla="*/ 1099127 w 8063345"/>
              <a:gd name="connsiteY28" fmla="*/ 147782 h 4359564"/>
              <a:gd name="connsiteX29" fmla="*/ 1191491 w 8063345"/>
              <a:gd name="connsiteY29" fmla="*/ 129309 h 4359564"/>
              <a:gd name="connsiteX30" fmla="*/ 1246909 w 8063345"/>
              <a:gd name="connsiteY30" fmla="*/ 120073 h 4359564"/>
              <a:gd name="connsiteX31" fmla="*/ 1505527 w 8063345"/>
              <a:gd name="connsiteY31" fmla="*/ 101600 h 4359564"/>
              <a:gd name="connsiteX32" fmla="*/ 1819564 w 8063345"/>
              <a:gd name="connsiteY32" fmla="*/ 110836 h 4359564"/>
              <a:gd name="connsiteX33" fmla="*/ 1967345 w 8063345"/>
              <a:gd name="connsiteY33" fmla="*/ 138545 h 4359564"/>
              <a:gd name="connsiteX34" fmla="*/ 2050473 w 8063345"/>
              <a:gd name="connsiteY34" fmla="*/ 147782 h 4359564"/>
              <a:gd name="connsiteX35" fmla="*/ 2087418 w 8063345"/>
              <a:gd name="connsiteY35" fmla="*/ 157018 h 4359564"/>
              <a:gd name="connsiteX36" fmla="*/ 2115127 w 8063345"/>
              <a:gd name="connsiteY36" fmla="*/ 166254 h 4359564"/>
              <a:gd name="connsiteX37" fmla="*/ 2225964 w 8063345"/>
              <a:gd name="connsiteY37" fmla="*/ 175491 h 4359564"/>
              <a:gd name="connsiteX38" fmla="*/ 2355273 w 8063345"/>
              <a:gd name="connsiteY38" fmla="*/ 193964 h 4359564"/>
              <a:gd name="connsiteX39" fmla="*/ 2456873 w 8063345"/>
              <a:gd name="connsiteY39" fmla="*/ 184727 h 4359564"/>
              <a:gd name="connsiteX40" fmla="*/ 2540000 w 8063345"/>
              <a:gd name="connsiteY40" fmla="*/ 166254 h 4359564"/>
              <a:gd name="connsiteX41" fmla="*/ 2576945 w 8063345"/>
              <a:gd name="connsiteY41" fmla="*/ 147782 h 4359564"/>
              <a:gd name="connsiteX42" fmla="*/ 2650836 w 8063345"/>
              <a:gd name="connsiteY42" fmla="*/ 129309 h 4359564"/>
              <a:gd name="connsiteX43" fmla="*/ 2687782 w 8063345"/>
              <a:gd name="connsiteY43" fmla="*/ 110836 h 4359564"/>
              <a:gd name="connsiteX44" fmla="*/ 2724727 w 8063345"/>
              <a:gd name="connsiteY44" fmla="*/ 101600 h 4359564"/>
              <a:gd name="connsiteX45" fmla="*/ 2752436 w 8063345"/>
              <a:gd name="connsiteY45" fmla="*/ 92364 h 4359564"/>
              <a:gd name="connsiteX46" fmla="*/ 2789382 w 8063345"/>
              <a:gd name="connsiteY46" fmla="*/ 83127 h 4359564"/>
              <a:gd name="connsiteX47" fmla="*/ 2844800 w 8063345"/>
              <a:gd name="connsiteY47" fmla="*/ 64654 h 4359564"/>
              <a:gd name="connsiteX48" fmla="*/ 2992582 w 8063345"/>
              <a:gd name="connsiteY48" fmla="*/ 46182 h 4359564"/>
              <a:gd name="connsiteX49" fmla="*/ 3731491 w 8063345"/>
              <a:gd name="connsiteY49" fmla="*/ 27709 h 4359564"/>
              <a:gd name="connsiteX50" fmla="*/ 3805382 w 8063345"/>
              <a:gd name="connsiteY50" fmla="*/ 18473 h 4359564"/>
              <a:gd name="connsiteX51" fmla="*/ 3879273 w 8063345"/>
              <a:gd name="connsiteY51" fmla="*/ 0 h 4359564"/>
              <a:gd name="connsiteX52" fmla="*/ 4230255 w 8063345"/>
              <a:gd name="connsiteY52" fmla="*/ 18473 h 4359564"/>
              <a:gd name="connsiteX53" fmla="*/ 4322618 w 8063345"/>
              <a:gd name="connsiteY53" fmla="*/ 36945 h 4359564"/>
              <a:gd name="connsiteX54" fmla="*/ 4498109 w 8063345"/>
              <a:gd name="connsiteY54" fmla="*/ 55418 h 4359564"/>
              <a:gd name="connsiteX55" fmla="*/ 4544291 w 8063345"/>
              <a:gd name="connsiteY55" fmla="*/ 64654 h 4359564"/>
              <a:gd name="connsiteX56" fmla="*/ 4599709 w 8063345"/>
              <a:gd name="connsiteY56" fmla="*/ 73891 h 4359564"/>
              <a:gd name="connsiteX57" fmla="*/ 4636655 w 8063345"/>
              <a:gd name="connsiteY57" fmla="*/ 83127 h 4359564"/>
              <a:gd name="connsiteX58" fmla="*/ 4738255 w 8063345"/>
              <a:gd name="connsiteY58" fmla="*/ 101600 h 4359564"/>
              <a:gd name="connsiteX59" fmla="*/ 4821382 w 8063345"/>
              <a:gd name="connsiteY59" fmla="*/ 120073 h 4359564"/>
              <a:gd name="connsiteX60" fmla="*/ 4858327 w 8063345"/>
              <a:gd name="connsiteY60" fmla="*/ 129309 h 4359564"/>
              <a:gd name="connsiteX61" fmla="*/ 4913745 w 8063345"/>
              <a:gd name="connsiteY61" fmla="*/ 147782 h 4359564"/>
              <a:gd name="connsiteX62" fmla="*/ 4987636 w 8063345"/>
              <a:gd name="connsiteY62" fmla="*/ 157018 h 4359564"/>
              <a:gd name="connsiteX63" fmla="*/ 5043055 w 8063345"/>
              <a:gd name="connsiteY63" fmla="*/ 175491 h 4359564"/>
              <a:gd name="connsiteX64" fmla="*/ 5070764 w 8063345"/>
              <a:gd name="connsiteY64" fmla="*/ 184727 h 4359564"/>
              <a:gd name="connsiteX65" fmla="*/ 5144655 w 8063345"/>
              <a:gd name="connsiteY65" fmla="*/ 203200 h 4359564"/>
              <a:gd name="connsiteX66" fmla="*/ 5172364 w 8063345"/>
              <a:gd name="connsiteY66" fmla="*/ 212436 h 4359564"/>
              <a:gd name="connsiteX67" fmla="*/ 5273964 w 8063345"/>
              <a:gd name="connsiteY67" fmla="*/ 230909 h 4359564"/>
              <a:gd name="connsiteX68" fmla="*/ 5301673 w 8063345"/>
              <a:gd name="connsiteY68" fmla="*/ 249382 h 4359564"/>
              <a:gd name="connsiteX69" fmla="*/ 5357091 w 8063345"/>
              <a:gd name="connsiteY69" fmla="*/ 258618 h 4359564"/>
              <a:gd name="connsiteX70" fmla="*/ 5384800 w 8063345"/>
              <a:gd name="connsiteY70" fmla="*/ 267854 h 4359564"/>
              <a:gd name="connsiteX71" fmla="*/ 5412509 w 8063345"/>
              <a:gd name="connsiteY71" fmla="*/ 286327 h 4359564"/>
              <a:gd name="connsiteX72" fmla="*/ 5495636 w 8063345"/>
              <a:gd name="connsiteY72" fmla="*/ 304800 h 4359564"/>
              <a:gd name="connsiteX73" fmla="*/ 5606473 w 8063345"/>
              <a:gd name="connsiteY73" fmla="*/ 332509 h 4359564"/>
              <a:gd name="connsiteX74" fmla="*/ 5652655 w 8063345"/>
              <a:gd name="connsiteY74" fmla="*/ 350982 h 4359564"/>
              <a:gd name="connsiteX75" fmla="*/ 5745018 w 8063345"/>
              <a:gd name="connsiteY75" fmla="*/ 369454 h 4359564"/>
              <a:gd name="connsiteX76" fmla="*/ 5772727 w 8063345"/>
              <a:gd name="connsiteY76" fmla="*/ 378691 h 4359564"/>
              <a:gd name="connsiteX77" fmla="*/ 5883564 w 8063345"/>
              <a:gd name="connsiteY77" fmla="*/ 397164 h 4359564"/>
              <a:gd name="connsiteX78" fmla="*/ 5920509 w 8063345"/>
              <a:gd name="connsiteY78" fmla="*/ 406400 h 4359564"/>
              <a:gd name="connsiteX79" fmla="*/ 5966691 w 8063345"/>
              <a:gd name="connsiteY79" fmla="*/ 415636 h 4359564"/>
              <a:gd name="connsiteX80" fmla="*/ 5994400 w 8063345"/>
              <a:gd name="connsiteY80" fmla="*/ 424873 h 4359564"/>
              <a:gd name="connsiteX81" fmla="*/ 6049818 w 8063345"/>
              <a:gd name="connsiteY81" fmla="*/ 434109 h 4359564"/>
              <a:gd name="connsiteX82" fmla="*/ 6086764 w 8063345"/>
              <a:gd name="connsiteY82" fmla="*/ 443345 h 4359564"/>
              <a:gd name="connsiteX83" fmla="*/ 6114473 w 8063345"/>
              <a:gd name="connsiteY83" fmla="*/ 452582 h 4359564"/>
              <a:gd name="connsiteX84" fmla="*/ 6179127 w 8063345"/>
              <a:gd name="connsiteY84" fmla="*/ 461818 h 4359564"/>
              <a:gd name="connsiteX85" fmla="*/ 6234545 w 8063345"/>
              <a:gd name="connsiteY85" fmla="*/ 480291 h 4359564"/>
              <a:gd name="connsiteX86" fmla="*/ 6289964 w 8063345"/>
              <a:gd name="connsiteY86" fmla="*/ 489527 h 4359564"/>
              <a:gd name="connsiteX87" fmla="*/ 6354618 w 8063345"/>
              <a:gd name="connsiteY87" fmla="*/ 498764 h 4359564"/>
              <a:gd name="connsiteX88" fmla="*/ 6391564 w 8063345"/>
              <a:gd name="connsiteY88" fmla="*/ 508000 h 4359564"/>
              <a:gd name="connsiteX89" fmla="*/ 6419273 w 8063345"/>
              <a:gd name="connsiteY89" fmla="*/ 517236 h 4359564"/>
              <a:gd name="connsiteX90" fmla="*/ 6493164 w 8063345"/>
              <a:gd name="connsiteY90" fmla="*/ 526473 h 4359564"/>
              <a:gd name="connsiteX91" fmla="*/ 6520873 w 8063345"/>
              <a:gd name="connsiteY91" fmla="*/ 535709 h 4359564"/>
              <a:gd name="connsiteX92" fmla="*/ 6557818 w 8063345"/>
              <a:gd name="connsiteY92" fmla="*/ 554182 h 4359564"/>
              <a:gd name="connsiteX93" fmla="*/ 6613236 w 8063345"/>
              <a:gd name="connsiteY93" fmla="*/ 563418 h 4359564"/>
              <a:gd name="connsiteX94" fmla="*/ 6640945 w 8063345"/>
              <a:gd name="connsiteY94" fmla="*/ 572654 h 4359564"/>
              <a:gd name="connsiteX95" fmla="*/ 6687127 w 8063345"/>
              <a:gd name="connsiteY95" fmla="*/ 581891 h 4359564"/>
              <a:gd name="connsiteX96" fmla="*/ 6779491 w 8063345"/>
              <a:gd name="connsiteY96" fmla="*/ 600364 h 4359564"/>
              <a:gd name="connsiteX97" fmla="*/ 6816436 w 8063345"/>
              <a:gd name="connsiteY97" fmla="*/ 618836 h 4359564"/>
              <a:gd name="connsiteX98" fmla="*/ 6927273 w 8063345"/>
              <a:gd name="connsiteY98" fmla="*/ 637309 h 4359564"/>
              <a:gd name="connsiteX99" fmla="*/ 7028873 w 8063345"/>
              <a:gd name="connsiteY99" fmla="*/ 655782 h 4359564"/>
              <a:gd name="connsiteX100" fmla="*/ 7065818 w 8063345"/>
              <a:gd name="connsiteY100" fmla="*/ 665018 h 4359564"/>
              <a:gd name="connsiteX101" fmla="*/ 7130473 w 8063345"/>
              <a:gd name="connsiteY101" fmla="*/ 674254 h 4359564"/>
              <a:gd name="connsiteX102" fmla="*/ 7241309 w 8063345"/>
              <a:gd name="connsiteY102" fmla="*/ 701964 h 4359564"/>
              <a:gd name="connsiteX103" fmla="*/ 7296727 w 8063345"/>
              <a:gd name="connsiteY103" fmla="*/ 720436 h 4359564"/>
              <a:gd name="connsiteX104" fmla="*/ 7324436 w 8063345"/>
              <a:gd name="connsiteY104" fmla="*/ 729673 h 4359564"/>
              <a:gd name="connsiteX105" fmla="*/ 7370618 w 8063345"/>
              <a:gd name="connsiteY105" fmla="*/ 738909 h 4359564"/>
              <a:gd name="connsiteX106" fmla="*/ 7444509 w 8063345"/>
              <a:gd name="connsiteY106" fmla="*/ 757382 h 4359564"/>
              <a:gd name="connsiteX107" fmla="*/ 7472218 w 8063345"/>
              <a:gd name="connsiteY107" fmla="*/ 775854 h 4359564"/>
              <a:gd name="connsiteX108" fmla="*/ 7527636 w 8063345"/>
              <a:gd name="connsiteY108" fmla="*/ 794327 h 4359564"/>
              <a:gd name="connsiteX109" fmla="*/ 7555345 w 8063345"/>
              <a:gd name="connsiteY109" fmla="*/ 803564 h 4359564"/>
              <a:gd name="connsiteX110" fmla="*/ 7583055 w 8063345"/>
              <a:gd name="connsiteY110" fmla="*/ 812800 h 4359564"/>
              <a:gd name="connsiteX111" fmla="*/ 7656945 w 8063345"/>
              <a:gd name="connsiteY111" fmla="*/ 849745 h 4359564"/>
              <a:gd name="connsiteX112" fmla="*/ 7721600 w 8063345"/>
              <a:gd name="connsiteY112" fmla="*/ 877454 h 4359564"/>
              <a:gd name="connsiteX113" fmla="*/ 7777018 w 8063345"/>
              <a:gd name="connsiteY113" fmla="*/ 905164 h 4359564"/>
              <a:gd name="connsiteX114" fmla="*/ 7841673 w 8063345"/>
              <a:gd name="connsiteY114" fmla="*/ 988291 h 4359564"/>
              <a:gd name="connsiteX115" fmla="*/ 7860145 w 8063345"/>
              <a:gd name="connsiteY115" fmla="*/ 1016000 h 4359564"/>
              <a:gd name="connsiteX116" fmla="*/ 7878618 w 8063345"/>
              <a:gd name="connsiteY116" fmla="*/ 1043709 h 4359564"/>
              <a:gd name="connsiteX117" fmla="*/ 7887855 w 8063345"/>
              <a:gd name="connsiteY117" fmla="*/ 1071418 h 4359564"/>
              <a:gd name="connsiteX118" fmla="*/ 7906327 w 8063345"/>
              <a:gd name="connsiteY118" fmla="*/ 1099127 h 4359564"/>
              <a:gd name="connsiteX119" fmla="*/ 7943273 w 8063345"/>
              <a:gd name="connsiteY119" fmla="*/ 1182254 h 4359564"/>
              <a:gd name="connsiteX120" fmla="*/ 7952509 w 8063345"/>
              <a:gd name="connsiteY120" fmla="*/ 1209964 h 4359564"/>
              <a:gd name="connsiteX121" fmla="*/ 7961745 w 8063345"/>
              <a:gd name="connsiteY121" fmla="*/ 1246909 h 4359564"/>
              <a:gd name="connsiteX122" fmla="*/ 7980218 w 8063345"/>
              <a:gd name="connsiteY122" fmla="*/ 1274618 h 4359564"/>
              <a:gd name="connsiteX123" fmla="*/ 7998691 w 8063345"/>
              <a:gd name="connsiteY123" fmla="*/ 1330036 h 4359564"/>
              <a:gd name="connsiteX124" fmla="*/ 8007927 w 8063345"/>
              <a:gd name="connsiteY124" fmla="*/ 1357745 h 4359564"/>
              <a:gd name="connsiteX125" fmla="*/ 8035636 w 8063345"/>
              <a:gd name="connsiteY125" fmla="*/ 1477818 h 4359564"/>
              <a:gd name="connsiteX126" fmla="*/ 8044873 w 8063345"/>
              <a:gd name="connsiteY126" fmla="*/ 1505527 h 4359564"/>
              <a:gd name="connsiteX127" fmla="*/ 8063345 w 8063345"/>
              <a:gd name="connsiteY127" fmla="*/ 1671782 h 4359564"/>
              <a:gd name="connsiteX128" fmla="*/ 8054109 w 8063345"/>
              <a:gd name="connsiteY128" fmla="*/ 2244436 h 4359564"/>
              <a:gd name="connsiteX129" fmla="*/ 8035636 w 8063345"/>
              <a:gd name="connsiteY129" fmla="*/ 2373745 h 4359564"/>
              <a:gd name="connsiteX130" fmla="*/ 8017164 w 8063345"/>
              <a:gd name="connsiteY130" fmla="*/ 2540000 h 4359564"/>
              <a:gd name="connsiteX131" fmla="*/ 8007927 w 8063345"/>
              <a:gd name="connsiteY131" fmla="*/ 2567709 h 4359564"/>
              <a:gd name="connsiteX132" fmla="*/ 7998691 w 8063345"/>
              <a:gd name="connsiteY132" fmla="*/ 2613891 h 4359564"/>
              <a:gd name="connsiteX133" fmla="*/ 7980218 w 8063345"/>
              <a:gd name="connsiteY133" fmla="*/ 2678545 h 4359564"/>
              <a:gd name="connsiteX134" fmla="*/ 7970982 w 8063345"/>
              <a:gd name="connsiteY134" fmla="*/ 2743200 h 4359564"/>
              <a:gd name="connsiteX135" fmla="*/ 7961745 w 8063345"/>
              <a:gd name="connsiteY135" fmla="*/ 2770909 h 4359564"/>
              <a:gd name="connsiteX136" fmla="*/ 7952509 w 8063345"/>
              <a:gd name="connsiteY136" fmla="*/ 2854036 h 4359564"/>
              <a:gd name="connsiteX137" fmla="*/ 7943273 w 8063345"/>
              <a:gd name="connsiteY137" fmla="*/ 2890982 h 4359564"/>
              <a:gd name="connsiteX138" fmla="*/ 7915564 w 8063345"/>
              <a:gd name="connsiteY138" fmla="*/ 3029527 h 4359564"/>
              <a:gd name="connsiteX139" fmla="*/ 7869382 w 8063345"/>
              <a:gd name="connsiteY139" fmla="*/ 3168073 h 4359564"/>
              <a:gd name="connsiteX140" fmla="*/ 7850909 w 8063345"/>
              <a:gd name="connsiteY140" fmla="*/ 3223491 h 4359564"/>
              <a:gd name="connsiteX141" fmla="*/ 7841673 w 8063345"/>
              <a:gd name="connsiteY141" fmla="*/ 3269673 h 4359564"/>
              <a:gd name="connsiteX142" fmla="*/ 7823200 w 8063345"/>
              <a:gd name="connsiteY142" fmla="*/ 3343564 h 4359564"/>
              <a:gd name="connsiteX143" fmla="*/ 7795491 w 8063345"/>
              <a:gd name="connsiteY143" fmla="*/ 3463636 h 4359564"/>
              <a:gd name="connsiteX144" fmla="*/ 7786255 w 8063345"/>
              <a:gd name="connsiteY144" fmla="*/ 3491345 h 4359564"/>
              <a:gd name="connsiteX145" fmla="*/ 7749309 w 8063345"/>
              <a:gd name="connsiteY145" fmla="*/ 3546764 h 4359564"/>
              <a:gd name="connsiteX146" fmla="*/ 7703127 w 8063345"/>
              <a:gd name="connsiteY146" fmla="*/ 3602182 h 4359564"/>
              <a:gd name="connsiteX147" fmla="*/ 7656945 w 8063345"/>
              <a:gd name="connsiteY147" fmla="*/ 3648364 h 4359564"/>
              <a:gd name="connsiteX148" fmla="*/ 7638473 w 8063345"/>
              <a:gd name="connsiteY148" fmla="*/ 3676073 h 4359564"/>
              <a:gd name="connsiteX149" fmla="*/ 7583055 w 8063345"/>
              <a:gd name="connsiteY149" fmla="*/ 3713018 h 4359564"/>
              <a:gd name="connsiteX150" fmla="*/ 7555345 w 8063345"/>
              <a:gd name="connsiteY150" fmla="*/ 3731491 h 4359564"/>
              <a:gd name="connsiteX151" fmla="*/ 7481455 w 8063345"/>
              <a:gd name="connsiteY151" fmla="*/ 3777673 h 4359564"/>
              <a:gd name="connsiteX152" fmla="*/ 7453745 w 8063345"/>
              <a:gd name="connsiteY152" fmla="*/ 3786909 h 4359564"/>
              <a:gd name="connsiteX153" fmla="*/ 7426036 w 8063345"/>
              <a:gd name="connsiteY153" fmla="*/ 3805382 h 4359564"/>
              <a:gd name="connsiteX154" fmla="*/ 7333673 w 8063345"/>
              <a:gd name="connsiteY154" fmla="*/ 3833091 h 4359564"/>
              <a:gd name="connsiteX155" fmla="*/ 7305964 w 8063345"/>
              <a:gd name="connsiteY155" fmla="*/ 3842327 h 4359564"/>
              <a:gd name="connsiteX156" fmla="*/ 7148945 w 8063345"/>
              <a:gd name="connsiteY156" fmla="*/ 3860800 h 4359564"/>
              <a:gd name="connsiteX157" fmla="*/ 7102764 w 8063345"/>
              <a:gd name="connsiteY157" fmla="*/ 3870036 h 4359564"/>
              <a:gd name="connsiteX158" fmla="*/ 6964218 w 8063345"/>
              <a:gd name="connsiteY158" fmla="*/ 3897745 h 4359564"/>
              <a:gd name="connsiteX159" fmla="*/ 6733309 w 8063345"/>
              <a:gd name="connsiteY159" fmla="*/ 3916218 h 4359564"/>
              <a:gd name="connsiteX160" fmla="*/ 6622473 w 8063345"/>
              <a:gd name="connsiteY160" fmla="*/ 3934691 h 4359564"/>
              <a:gd name="connsiteX161" fmla="*/ 6400800 w 8063345"/>
              <a:gd name="connsiteY161" fmla="*/ 3962400 h 4359564"/>
              <a:gd name="connsiteX162" fmla="*/ 6363855 w 8063345"/>
              <a:gd name="connsiteY162" fmla="*/ 3971636 h 4359564"/>
              <a:gd name="connsiteX163" fmla="*/ 6317673 w 8063345"/>
              <a:gd name="connsiteY163" fmla="*/ 3980873 h 4359564"/>
              <a:gd name="connsiteX164" fmla="*/ 6243782 w 8063345"/>
              <a:gd name="connsiteY164" fmla="*/ 3999345 h 4359564"/>
              <a:gd name="connsiteX165" fmla="*/ 6151418 w 8063345"/>
              <a:gd name="connsiteY165" fmla="*/ 4017818 h 4359564"/>
              <a:gd name="connsiteX166" fmla="*/ 6059055 w 8063345"/>
              <a:gd name="connsiteY166" fmla="*/ 4036291 h 4359564"/>
              <a:gd name="connsiteX167" fmla="*/ 5957455 w 8063345"/>
              <a:gd name="connsiteY167" fmla="*/ 4054764 h 4359564"/>
              <a:gd name="connsiteX168" fmla="*/ 5671127 w 8063345"/>
              <a:gd name="connsiteY168" fmla="*/ 4082473 h 4359564"/>
              <a:gd name="connsiteX169" fmla="*/ 5671127 w 8063345"/>
              <a:gd name="connsiteY169" fmla="*/ 4082473 h 4359564"/>
              <a:gd name="connsiteX170" fmla="*/ 5375564 w 8063345"/>
              <a:gd name="connsiteY170" fmla="*/ 4100945 h 4359564"/>
              <a:gd name="connsiteX171" fmla="*/ 5255491 w 8063345"/>
              <a:gd name="connsiteY171" fmla="*/ 4110182 h 4359564"/>
              <a:gd name="connsiteX172" fmla="*/ 5209309 w 8063345"/>
              <a:gd name="connsiteY172" fmla="*/ 4119418 h 4359564"/>
              <a:gd name="connsiteX173" fmla="*/ 5015345 w 8063345"/>
              <a:gd name="connsiteY173" fmla="*/ 4137891 h 4359564"/>
              <a:gd name="connsiteX174" fmla="*/ 4839855 w 8063345"/>
              <a:gd name="connsiteY174" fmla="*/ 4165600 h 4359564"/>
              <a:gd name="connsiteX175" fmla="*/ 4729018 w 8063345"/>
              <a:gd name="connsiteY175" fmla="*/ 4174836 h 4359564"/>
              <a:gd name="connsiteX176" fmla="*/ 4682836 w 8063345"/>
              <a:gd name="connsiteY176" fmla="*/ 4184073 h 4359564"/>
              <a:gd name="connsiteX177" fmla="*/ 4645891 w 8063345"/>
              <a:gd name="connsiteY177" fmla="*/ 4193309 h 4359564"/>
              <a:gd name="connsiteX178" fmla="*/ 4572000 w 8063345"/>
              <a:gd name="connsiteY178" fmla="*/ 4202545 h 4359564"/>
              <a:gd name="connsiteX179" fmla="*/ 4405745 w 8063345"/>
              <a:gd name="connsiteY179" fmla="*/ 4230254 h 4359564"/>
              <a:gd name="connsiteX180" fmla="*/ 4082473 w 8063345"/>
              <a:gd name="connsiteY180" fmla="*/ 4248727 h 4359564"/>
              <a:gd name="connsiteX181" fmla="*/ 3971636 w 8063345"/>
              <a:gd name="connsiteY181" fmla="*/ 4267200 h 4359564"/>
              <a:gd name="connsiteX182" fmla="*/ 3916218 w 8063345"/>
              <a:gd name="connsiteY182" fmla="*/ 4276436 h 4359564"/>
              <a:gd name="connsiteX183" fmla="*/ 3842327 w 8063345"/>
              <a:gd name="connsiteY183" fmla="*/ 4285673 h 4359564"/>
              <a:gd name="connsiteX184" fmla="*/ 3786909 w 8063345"/>
              <a:gd name="connsiteY184" fmla="*/ 4294909 h 4359564"/>
              <a:gd name="connsiteX185" fmla="*/ 3713018 w 8063345"/>
              <a:gd name="connsiteY185" fmla="*/ 4313382 h 4359564"/>
              <a:gd name="connsiteX186" fmla="*/ 3639127 w 8063345"/>
              <a:gd name="connsiteY186" fmla="*/ 4322618 h 4359564"/>
              <a:gd name="connsiteX187" fmla="*/ 3592945 w 8063345"/>
              <a:gd name="connsiteY187" fmla="*/ 4331854 h 4359564"/>
              <a:gd name="connsiteX188" fmla="*/ 2974109 w 8063345"/>
              <a:gd name="connsiteY188" fmla="*/ 4359564 h 4359564"/>
              <a:gd name="connsiteX189" fmla="*/ 2669309 w 8063345"/>
              <a:gd name="connsiteY189" fmla="*/ 4350327 h 4359564"/>
              <a:gd name="connsiteX190" fmla="*/ 2576945 w 8063345"/>
              <a:gd name="connsiteY190" fmla="*/ 4331854 h 4359564"/>
              <a:gd name="connsiteX191" fmla="*/ 2493818 w 8063345"/>
              <a:gd name="connsiteY191" fmla="*/ 4304145 h 4359564"/>
              <a:gd name="connsiteX192" fmla="*/ 2438400 w 8063345"/>
              <a:gd name="connsiteY192" fmla="*/ 4285673 h 4359564"/>
              <a:gd name="connsiteX193" fmla="*/ 2410691 w 8063345"/>
              <a:gd name="connsiteY193" fmla="*/ 4276436 h 4359564"/>
              <a:gd name="connsiteX194" fmla="*/ 2373745 w 8063345"/>
              <a:gd name="connsiteY194" fmla="*/ 4267200 h 4359564"/>
              <a:gd name="connsiteX195" fmla="*/ 2346036 w 8063345"/>
              <a:gd name="connsiteY195" fmla="*/ 4248727 h 4359564"/>
              <a:gd name="connsiteX196" fmla="*/ 2309091 w 8063345"/>
              <a:gd name="connsiteY196" fmla="*/ 4239491 h 4359564"/>
              <a:gd name="connsiteX197" fmla="*/ 2281382 w 8063345"/>
              <a:gd name="connsiteY197" fmla="*/ 4230254 h 4359564"/>
              <a:gd name="connsiteX198" fmla="*/ 2225964 w 8063345"/>
              <a:gd name="connsiteY198" fmla="*/ 4221018 h 4359564"/>
              <a:gd name="connsiteX199" fmla="*/ 2152073 w 8063345"/>
              <a:gd name="connsiteY199" fmla="*/ 4193309 h 4359564"/>
              <a:gd name="connsiteX200" fmla="*/ 2078182 w 8063345"/>
              <a:gd name="connsiteY200" fmla="*/ 4174836 h 4359564"/>
              <a:gd name="connsiteX201" fmla="*/ 2041236 w 8063345"/>
              <a:gd name="connsiteY201" fmla="*/ 4156364 h 4359564"/>
              <a:gd name="connsiteX202" fmla="*/ 1985818 w 8063345"/>
              <a:gd name="connsiteY202" fmla="*/ 4137891 h 4359564"/>
              <a:gd name="connsiteX203" fmla="*/ 1874982 w 8063345"/>
              <a:gd name="connsiteY203" fmla="*/ 4091709 h 4359564"/>
              <a:gd name="connsiteX204" fmla="*/ 1819564 w 8063345"/>
              <a:gd name="connsiteY204" fmla="*/ 4064000 h 4359564"/>
              <a:gd name="connsiteX205" fmla="*/ 1754909 w 8063345"/>
              <a:gd name="connsiteY205" fmla="*/ 4036291 h 4359564"/>
              <a:gd name="connsiteX206" fmla="*/ 1662545 w 8063345"/>
              <a:gd name="connsiteY206" fmla="*/ 3980873 h 4359564"/>
              <a:gd name="connsiteX207" fmla="*/ 1616364 w 8063345"/>
              <a:gd name="connsiteY207" fmla="*/ 3962400 h 4359564"/>
              <a:gd name="connsiteX208" fmla="*/ 1588655 w 8063345"/>
              <a:gd name="connsiteY208" fmla="*/ 3943927 h 4359564"/>
              <a:gd name="connsiteX209" fmla="*/ 1468582 w 8063345"/>
              <a:gd name="connsiteY209" fmla="*/ 3888509 h 4359564"/>
              <a:gd name="connsiteX210" fmla="*/ 1403927 w 8063345"/>
              <a:gd name="connsiteY210" fmla="*/ 3842327 h 4359564"/>
              <a:gd name="connsiteX211" fmla="*/ 1376218 w 8063345"/>
              <a:gd name="connsiteY211" fmla="*/ 3823854 h 4359564"/>
              <a:gd name="connsiteX212" fmla="*/ 1339273 w 8063345"/>
              <a:gd name="connsiteY212" fmla="*/ 3796145 h 4359564"/>
              <a:gd name="connsiteX213" fmla="*/ 1311564 w 8063345"/>
              <a:gd name="connsiteY213" fmla="*/ 3786909 h 4359564"/>
              <a:gd name="connsiteX214" fmla="*/ 1283855 w 8063345"/>
              <a:gd name="connsiteY214" fmla="*/ 3759200 h 4359564"/>
              <a:gd name="connsiteX215" fmla="*/ 1256145 w 8063345"/>
              <a:gd name="connsiteY215" fmla="*/ 3740727 h 4359564"/>
              <a:gd name="connsiteX216" fmla="*/ 1237673 w 8063345"/>
              <a:gd name="connsiteY216" fmla="*/ 3713018 h 4359564"/>
              <a:gd name="connsiteX217" fmla="*/ 1154545 w 8063345"/>
              <a:gd name="connsiteY217" fmla="*/ 3639127 h 4359564"/>
              <a:gd name="connsiteX218" fmla="*/ 1136073 w 8063345"/>
              <a:gd name="connsiteY218" fmla="*/ 3611418 h 4359564"/>
              <a:gd name="connsiteX219" fmla="*/ 1099127 w 8063345"/>
              <a:gd name="connsiteY219" fmla="*/ 3546764 h 4359564"/>
              <a:gd name="connsiteX220" fmla="*/ 1071418 w 8063345"/>
              <a:gd name="connsiteY220" fmla="*/ 3528291 h 4359564"/>
              <a:gd name="connsiteX221" fmla="*/ 1025236 w 8063345"/>
              <a:gd name="connsiteY221" fmla="*/ 3445164 h 4359564"/>
              <a:gd name="connsiteX222" fmla="*/ 997527 w 8063345"/>
              <a:gd name="connsiteY222" fmla="*/ 3426691 h 4359564"/>
              <a:gd name="connsiteX223" fmla="*/ 951345 w 8063345"/>
              <a:gd name="connsiteY223" fmla="*/ 3362036 h 4359564"/>
              <a:gd name="connsiteX224" fmla="*/ 932873 w 8063345"/>
              <a:gd name="connsiteY224" fmla="*/ 3334327 h 4359564"/>
              <a:gd name="connsiteX225" fmla="*/ 895927 w 8063345"/>
              <a:gd name="connsiteY225" fmla="*/ 3288145 h 4359564"/>
              <a:gd name="connsiteX226" fmla="*/ 822036 w 8063345"/>
              <a:gd name="connsiteY226" fmla="*/ 3205018 h 4359564"/>
              <a:gd name="connsiteX227" fmla="*/ 766618 w 8063345"/>
              <a:gd name="connsiteY227" fmla="*/ 3168073 h 4359564"/>
              <a:gd name="connsiteX228" fmla="*/ 738909 w 8063345"/>
              <a:gd name="connsiteY228" fmla="*/ 3140364 h 4359564"/>
              <a:gd name="connsiteX229" fmla="*/ 683491 w 8063345"/>
              <a:gd name="connsiteY229" fmla="*/ 3103418 h 4359564"/>
              <a:gd name="connsiteX230" fmla="*/ 655782 w 8063345"/>
              <a:gd name="connsiteY230" fmla="*/ 3084945 h 4359564"/>
              <a:gd name="connsiteX231" fmla="*/ 591127 w 8063345"/>
              <a:gd name="connsiteY231" fmla="*/ 3029527 h 4359564"/>
              <a:gd name="connsiteX232" fmla="*/ 563418 w 8063345"/>
              <a:gd name="connsiteY232" fmla="*/ 3011054 h 4359564"/>
              <a:gd name="connsiteX233" fmla="*/ 508000 w 8063345"/>
              <a:gd name="connsiteY233" fmla="*/ 2964873 h 4359564"/>
              <a:gd name="connsiteX234" fmla="*/ 452582 w 8063345"/>
              <a:gd name="connsiteY234" fmla="*/ 2909454 h 4359564"/>
              <a:gd name="connsiteX235" fmla="*/ 424873 w 8063345"/>
              <a:gd name="connsiteY235" fmla="*/ 2890982 h 4359564"/>
              <a:gd name="connsiteX236" fmla="*/ 378691 w 8063345"/>
              <a:gd name="connsiteY236" fmla="*/ 2835564 h 4359564"/>
              <a:gd name="connsiteX237" fmla="*/ 350982 w 8063345"/>
              <a:gd name="connsiteY237" fmla="*/ 2817091 h 4359564"/>
              <a:gd name="connsiteX238" fmla="*/ 314036 w 8063345"/>
              <a:gd name="connsiteY238" fmla="*/ 2770909 h 4359564"/>
              <a:gd name="connsiteX239" fmla="*/ 277091 w 8063345"/>
              <a:gd name="connsiteY239" fmla="*/ 2715491 h 4359564"/>
              <a:gd name="connsiteX240" fmla="*/ 249382 w 8063345"/>
              <a:gd name="connsiteY240" fmla="*/ 2706254 h 4359564"/>
              <a:gd name="connsiteX241" fmla="*/ 212436 w 8063345"/>
              <a:gd name="connsiteY241" fmla="*/ 2650836 h 4359564"/>
              <a:gd name="connsiteX242" fmla="*/ 193964 w 8063345"/>
              <a:gd name="connsiteY242" fmla="*/ 2613891 h 4359564"/>
              <a:gd name="connsiteX243" fmla="*/ 184727 w 8063345"/>
              <a:gd name="connsiteY243" fmla="*/ 2586182 h 4359564"/>
              <a:gd name="connsiteX244" fmla="*/ 138545 w 8063345"/>
              <a:gd name="connsiteY244" fmla="*/ 2512291 h 4359564"/>
              <a:gd name="connsiteX245" fmla="*/ 110836 w 8063345"/>
              <a:gd name="connsiteY245" fmla="*/ 2438400 h 4359564"/>
              <a:gd name="connsiteX246" fmla="*/ 101600 w 8063345"/>
              <a:gd name="connsiteY246" fmla="*/ 2410691 h 4359564"/>
              <a:gd name="connsiteX247" fmla="*/ 92364 w 8063345"/>
              <a:gd name="connsiteY247" fmla="*/ 2373745 h 4359564"/>
              <a:gd name="connsiteX248" fmla="*/ 73891 w 8063345"/>
              <a:gd name="connsiteY248" fmla="*/ 2346036 h 4359564"/>
              <a:gd name="connsiteX249" fmla="*/ 64655 w 8063345"/>
              <a:gd name="connsiteY249" fmla="*/ 2290618 h 4359564"/>
              <a:gd name="connsiteX250" fmla="*/ 46182 w 8063345"/>
              <a:gd name="connsiteY250" fmla="*/ 2262909 h 4359564"/>
              <a:gd name="connsiteX251" fmla="*/ 18473 w 8063345"/>
              <a:gd name="connsiteY251" fmla="*/ 2189018 h 4359564"/>
              <a:gd name="connsiteX252" fmla="*/ 9236 w 8063345"/>
              <a:gd name="connsiteY252" fmla="*/ 2105891 h 4359564"/>
              <a:gd name="connsiteX253" fmla="*/ 0 w 8063345"/>
              <a:gd name="connsiteY253" fmla="*/ 2068945 h 4359564"/>
              <a:gd name="connsiteX254" fmla="*/ 9236 w 8063345"/>
              <a:gd name="connsiteY254" fmla="*/ 1801091 h 4359564"/>
              <a:gd name="connsiteX255" fmla="*/ 36945 w 8063345"/>
              <a:gd name="connsiteY255" fmla="*/ 1579418 h 4359564"/>
              <a:gd name="connsiteX256" fmla="*/ 55418 w 8063345"/>
              <a:gd name="connsiteY256" fmla="*/ 1422400 h 4359564"/>
              <a:gd name="connsiteX257" fmla="*/ 73891 w 8063345"/>
              <a:gd name="connsiteY257" fmla="*/ 1366982 h 4359564"/>
              <a:gd name="connsiteX258" fmla="*/ 83127 w 8063345"/>
              <a:gd name="connsiteY258" fmla="*/ 1330036 h 4359564"/>
              <a:gd name="connsiteX259" fmla="*/ 110836 w 8063345"/>
              <a:gd name="connsiteY259" fmla="*/ 1246909 h 4359564"/>
              <a:gd name="connsiteX260" fmla="*/ 138545 w 8063345"/>
              <a:gd name="connsiteY260" fmla="*/ 1163782 h 4359564"/>
              <a:gd name="connsiteX261" fmla="*/ 147782 w 8063345"/>
              <a:gd name="connsiteY261" fmla="*/ 1136073 h 4359564"/>
              <a:gd name="connsiteX262" fmla="*/ 175491 w 8063345"/>
              <a:gd name="connsiteY262" fmla="*/ 1034473 h 4359564"/>
              <a:gd name="connsiteX263" fmla="*/ 193964 w 8063345"/>
              <a:gd name="connsiteY263" fmla="*/ 1016000 h 43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8063345" h="4359564">
                <a:moveTo>
                  <a:pt x="129309" y="1071418"/>
                </a:moveTo>
                <a:cubicBezTo>
                  <a:pt x="144703" y="1068339"/>
                  <a:pt x="164390" y="1073283"/>
                  <a:pt x="175491" y="1062182"/>
                </a:cubicBezTo>
                <a:cubicBezTo>
                  <a:pt x="191015" y="1046658"/>
                  <a:pt x="193781" y="991795"/>
                  <a:pt x="203200" y="969818"/>
                </a:cubicBezTo>
                <a:cubicBezTo>
                  <a:pt x="207573" y="959615"/>
                  <a:pt x="215515" y="951345"/>
                  <a:pt x="221673" y="942109"/>
                </a:cubicBezTo>
                <a:cubicBezTo>
                  <a:pt x="224752" y="932873"/>
                  <a:pt x="228234" y="923761"/>
                  <a:pt x="230909" y="914400"/>
                </a:cubicBezTo>
                <a:cubicBezTo>
                  <a:pt x="234396" y="902194"/>
                  <a:pt x="235145" y="889122"/>
                  <a:pt x="240145" y="877454"/>
                </a:cubicBezTo>
                <a:cubicBezTo>
                  <a:pt x="244518" y="867251"/>
                  <a:pt x="253653" y="859674"/>
                  <a:pt x="258618" y="849745"/>
                </a:cubicBezTo>
                <a:cubicBezTo>
                  <a:pt x="262972" y="841037"/>
                  <a:pt x="263127" y="830547"/>
                  <a:pt x="267855" y="822036"/>
                </a:cubicBezTo>
                <a:cubicBezTo>
                  <a:pt x="278637" y="802629"/>
                  <a:pt x="292485" y="785091"/>
                  <a:pt x="304800" y="766618"/>
                </a:cubicBezTo>
                <a:lnTo>
                  <a:pt x="341745" y="711200"/>
                </a:lnTo>
                <a:cubicBezTo>
                  <a:pt x="347903" y="701964"/>
                  <a:pt x="355254" y="693420"/>
                  <a:pt x="360218" y="683491"/>
                </a:cubicBezTo>
                <a:cubicBezTo>
                  <a:pt x="366376" y="671176"/>
                  <a:pt x="370688" y="657749"/>
                  <a:pt x="378691" y="646545"/>
                </a:cubicBezTo>
                <a:cubicBezTo>
                  <a:pt x="386283" y="635916"/>
                  <a:pt x="398381" y="629147"/>
                  <a:pt x="406400" y="618836"/>
                </a:cubicBezTo>
                <a:cubicBezTo>
                  <a:pt x="420030" y="601311"/>
                  <a:pt x="431030" y="581891"/>
                  <a:pt x="443345" y="563418"/>
                </a:cubicBezTo>
                <a:lnTo>
                  <a:pt x="461818" y="535709"/>
                </a:lnTo>
                <a:cubicBezTo>
                  <a:pt x="467976" y="526473"/>
                  <a:pt x="472442" y="515849"/>
                  <a:pt x="480291" y="508000"/>
                </a:cubicBezTo>
                <a:cubicBezTo>
                  <a:pt x="489527" y="498764"/>
                  <a:pt x="498082" y="488792"/>
                  <a:pt x="508000" y="480291"/>
                </a:cubicBezTo>
                <a:cubicBezTo>
                  <a:pt x="528052" y="463104"/>
                  <a:pt x="550723" y="448730"/>
                  <a:pt x="572655" y="434109"/>
                </a:cubicBezTo>
                <a:cubicBezTo>
                  <a:pt x="578812" y="424873"/>
                  <a:pt x="583278" y="414249"/>
                  <a:pt x="591127" y="406400"/>
                </a:cubicBezTo>
                <a:cubicBezTo>
                  <a:pt x="609032" y="388494"/>
                  <a:pt x="624008" y="386203"/>
                  <a:pt x="646545" y="378691"/>
                </a:cubicBezTo>
                <a:cubicBezTo>
                  <a:pt x="708040" y="317198"/>
                  <a:pt x="641813" y="375163"/>
                  <a:pt x="701964" y="341745"/>
                </a:cubicBezTo>
                <a:cubicBezTo>
                  <a:pt x="721371" y="330963"/>
                  <a:pt x="736320" y="311821"/>
                  <a:pt x="757382" y="304800"/>
                </a:cubicBezTo>
                <a:cubicBezTo>
                  <a:pt x="775855" y="298642"/>
                  <a:pt x="795384" y="295035"/>
                  <a:pt x="812800" y="286327"/>
                </a:cubicBezTo>
                <a:cubicBezTo>
                  <a:pt x="858453" y="263500"/>
                  <a:pt x="836683" y="272208"/>
                  <a:pt x="877455" y="258618"/>
                </a:cubicBezTo>
                <a:cubicBezTo>
                  <a:pt x="956866" y="205677"/>
                  <a:pt x="856393" y="269149"/>
                  <a:pt x="932873" y="230909"/>
                </a:cubicBezTo>
                <a:cubicBezTo>
                  <a:pt x="942802" y="225945"/>
                  <a:pt x="950438" y="216944"/>
                  <a:pt x="960582" y="212436"/>
                </a:cubicBezTo>
                <a:cubicBezTo>
                  <a:pt x="978376" y="204528"/>
                  <a:pt x="1016000" y="193964"/>
                  <a:pt x="1016000" y="193964"/>
                </a:cubicBezTo>
                <a:cubicBezTo>
                  <a:pt x="1095401" y="141029"/>
                  <a:pt x="994946" y="204490"/>
                  <a:pt x="1071418" y="166254"/>
                </a:cubicBezTo>
                <a:cubicBezTo>
                  <a:pt x="1081347" y="161290"/>
                  <a:pt x="1088517" y="151046"/>
                  <a:pt x="1099127" y="147782"/>
                </a:cubicBezTo>
                <a:cubicBezTo>
                  <a:pt x="1129136" y="138548"/>
                  <a:pt x="1160520" y="134471"/>
                  <a:pt x="1191491" y="129309"/>
                </a:cubicBezTo>
                <a:cubicBezTo>
                  <a:pt x="1209964" y="126230"/>
                  <a:pt x="1228284" y="122034"/>
                  <a:pt x="1246909" y="120073"/>
                </a:cubicBezTo>
                <a:cubicBezTo>
                  <a:pt x="1291108" y="115420"/>
                  <a:pt x="1467619" y="104127"/>
                  <a:pt x="1505527" y="101600"/>
                </a:cubicBezTo>
                <a:lnTo>
                  <a:pt x="1819564" y="110836"/>
                </a:lnTo>
                <a:cubicBezTo>
                  <a:pt x="2007383" y="119780"/>
                  <a:pt x="1778615" y="117574"/>
                  <a:pt x="1967345" y="138545"/>
                </a:cubicBezTo>
                <a:lnTo>
                  <a:pt x="2050473" y="147782"/>
                </a:lnTo>
                <a:cubicBezTo>
                  <a:pt x="2062788" y="150861"/>
                  <a:pt x="2075212" y="153531"/>
                  <a:pt x="2087418" y="157018"/>
                </a:cubicBezTo>
                <a:cubicBezTo>
                  <a:pt x="2096779" y="159693"/>
                  <a:pt x="2105476" y="164967"/>
                  <a:pt x="2115127" y="166254"/>
                </a:cubicBezTo>
                <a:cubicBezTo>
                  <a:pt x="2151876" y="171154"/>
                  <a:pt x="2189018" y="172412"/>
                  <a:pt x="2225964" y="175491"/>
                </a:cubicBezTo>
                <a:cubicBezTo>
                  <a:pt x="2268596" y="184017"/>
                  <a:pt x="2311397" y="193964"/>
                  <a:pt x="2355273" y="193964"/>
                </a:cubicBezTo>
                <a:cubicBezTo>
                  <a:pt x="2389279" y="193964"/>
                  <a:pt x="2423006" y="187806"/>
                  <a:pt x="2456873" y="184727"/>
                </a:cubicBezTo>
                <a:cubicBezTo>
                  <a:pt x="2469423" y="182217"/>
                  <a:pt x="2525085" y="171847"/>
                  <a:pt x="2540000" y="166254"/>
                </a:cubicBezTo>
                <a:cubicBezTo>
                  <a:pt x="2552892" y="161420"/>
                  <a:pt x="2564290" y="153206"/>
                  <a:pt x="2576945" y="147782"/>
                </a:cubicBezTo>
                <a:cubicBezTo>
                  <a:pt x="2601800" y="137130"/>
                  <a:pt x="2623724" y="134731"/>
                  <a:pt x="2650836" y="129309"/>
                </a:cubicBezTo>
                <a:cubicBezTo>
                  <a:pt x="2663151" y="123151"/>
                  <a:pt x="2674890" y="115671"/>
                  <a:pt x="2687782" y="110836"/>
                </a:cubicBezTo>
                <a:cubicBezTo>
                  <a:pt x="2699668" y="106379"/>
                  <a:pt x="2712521" y="105087"/>
                  <a:pt x="2724727" y="101600"/>
                </a:cubicBezTo>
                <a:cubicBezTo>
                  <a:pt x="2734088" y="98925"/>
                  <a:pt x="2743075" y="95039"/>
                  <a:pt x="2752436" y="92364"/>
                </a:cubicBezTo>
                <a:cubicBezTo>
                  <a:pt x="2764642" y="88877"/>
                  <a:pt x="2777223" y="86775"/>
                  <a:pt x="2789382" y="83127"/>
                </a:cubicBezTo>
                <a:cubicBezTo>
                  <a:pt x="2808033" y="77532"/>
                  <a:pt x="2825706" y="68473"/>
                  <a:pt x="2844800" y="64654"/>
                </a:cubicBezTo>
                <a:cubicBezTo>
                  <a:pt x="2905554" y="52504"/>
                  <a:pt x="2916015" y="48706"/>
                  <a:pt x="2992582" y="46182"/>
                </a:cubicBezTo>
                <a:lnTo>
                  <a:pt x="3731491" y="27709"/>
                </a:lnTo>
                <a:cubicBezTo>
                  <a:pt x="3756121" y="24630"/>
                  <a:pt x="3780985" y="23047"/>
                  <a:pt x="3805382" y="18473"/>
                </a:cubicBezTo>
                <a:cubicBezTo>
                  <a:pt x="3830336" y="13794"/>
                  <a:pt x="3879273" y="0"/>
                  <a:pt x="3879273" y="0"/>
                </a:cubicBezTo>
                <a:cubicBezTo>
                  <a:pt x="3951499" y="2579"/>
                  <a:pt x="4130008" y="3436"/>
                  <a:pt x="4230255" y="18473"/>
                </a:cubicBezTo>
                <a:cubicBezTo>
                  <a:pt x="4261305" y="23130"/>
                  <a:pt x="4291350" y="34102"/>
                  <a:pt x="4322618" y="36945"/>
                </a:cubicBezTo>
                <a:cubicBezTo>
                  <a:pt x="4381341" y="42284"/>
                  <a:pt x="4439814" y="46450"/>
                  <a:pt x="4498109" y="55418"/>
                </a:cubicBezTo>
                <a:cubicBezTo>
                  <a:pt x="4513625" y="57805"/>
                  <a:pt x="4528845" y="61846"/>
                  <a:pt x="4544291" y="64654"/>
                </a:cubicBezTo>
                <a:cubicBezTo>
                  <a:pt x="4562716" y="68004"/>
                  <a:pt x="4581345" y="70218"/>
                  <a:pt x="4599709" y="73891"/>
                </a:cubicBezTo>
                <a:cubicBezTo>
                  <a:pt x="4612157" y="76381"/>
                  <a:pt x="4624263" y="80373"/>
                  <a:pt x="4636655" y="83127"/>
                </a:cubicBezTo>
                <a:cubicBezTo>
                  <a:pt x="4675404" y="91738"/>
                  <a:pt x="4698125" y="94912"/>
                  <a:pt x="4738255" y="101600"/>
                </a:cubicBezTo>
                <a:cubicBezTo>
                  <a:pt x="4792180" y="119574"/>
                  <a:pt x="4740107" y="103818"/>
                  <a:pt x="4821382" y="120073"/>
                </a:cubicBezTo>
                <a:cubicBezTo>
                  <a:pt x="4833829" y="122563"/>
                  <a:pt x="4846168" y="125661"/>
                  <a:pt x="4858327" y="129309"/>
                </a:cubicBezTo>
                <a:cubicBezTo>
                  <a:pt x="4876978" y="134904"/>
                  <a:pt x="4894423" y="145367"/>
                  <a:pt x="4913745" y="147782"/>
                </a:cubicBezTo>
                <a:lnTo>
                  <a:pt x="4987636" y="157018"/>
                </a:lnTo>
                <a:lnTo>
                  <a:pt x="5043055" y="175491"/>
                </a:lnTo>
                <a:cubicBezTo>
                  <a:pt x="5052291" y="178570"/>
                  <a:pt x="5061319" y="182366"/>
                  <a:pt x="5070764" y="184727"/>
                </a:cubicBezTo>
                <a:cubicBezTo>
                  <a:pt x="5095394" y="190885"/>
                  <a:pt x="5120569" y="195172"/>
                  <a:pt x="5144655" y="203200"/>
                </a:cubicBezTo>
                <a:cubicBezTo>
                  <a:pt x="5153891" y="206279"/>
                  <a:pt x="5162919" y="210075"/>
                  <a:pt x="5172364" y="212436"/>
                </a:cubicBezTo>
                <a:cubicBezTo>
                  <a:pt x="5198198" y="218895"/>
                  <a:pt x="5249241" y="226789"/>
                  <a:pt x="5273964" y="230909"/>
                </a:cubicBezTo>
                <a:cubicBezTo>
                  <a:pt x="5283200" y="237067"/>
                  <a:pt x="5291142" y="245872"/>
                  <a:pt x="5301673" y="249382"/>
                </a:cubicBezTo>
                <a:cubicBezTo>
                  <a:pt x="5319439" y="255304"/>
                  <a:pt x="5338809" y="254556"/>
                  <a:pt x="5357091" y="258618"/>
                </a:cubicBezTo>
                <a:cubicBezTo>
                  <a:pt x="5366595" y="260730"/>
                  <a:pt x="5375564" y="264775"/>
                  <a:pt x="5384800" y="267854"/>
                </a:cubicBezTo>
                <a:cubicBezTo>
                  <a:pt x="5394036" y="274012"/>
                  <a:pt x="5402580" y="281362"/>
                  <a:pt x="5412509" y="286327"/>
                </a:cubicBezTo>
                <a:cubicBezTo>
                  <a:pt x="5435249" y="297697"/>
                  <a:pt x="5474346" y="301252"/>
                  <a:pt x="5495636" y="304800"/>
                </a:cubicBezTo>
                <a:cubicBezTo>
                  <a:pt x="5573864" y="343914"/>
                  <a:pt x="5484522" y="304367"/>
                  <a:pt x="5606473" y="332509"/>
                </a:cubicBezTo>
                <a:cubicBezTo>
                  <a:pt x="5622628" y="336237"/>
                  <a:pt x="5636926" y="345739"/>
                  <a:pt x="5652655" y="350982"/>
                </a:cubicBezTo>
                <a:cubicBezTo>
                  <a:pt x="5680210" y="360167"/>
                  <a:pt x="5717735" y="364907"/>
                  <a:pt x="5745018" y="369454"/>
                </a:cubicBezTo>
                <a:cubicBezTo>
                  <a:pt x="5754254" y="372533"/>
                  <a:pt x="5763180" y="376782"/>
                  <a:pt x="5772727" y="378691"/>
                </a:cubicBezTo>
                <a:cubicBezTo>
                  <a:pt x="5809455" y="386037"/>
                  <a:pt x="5847227" y="388080"/>
                  <a:pt x="5883564" y="397164"/>
                </a:cubicBezTo>
                <a:cubicBezTo>
                  <a:pt x="5895879" y="400243"/>
                  <a:pt x="5908117" y="403646"/>
                  <a:pt x="5920509" y="406400"/>
                </a:cubicBezTo>
                <a:cubicBezTo>
                  <a:pt x="5935834" y="409805"/>
                  <a:pt x="5951461" y="411828"/>
                  <a:pt x="5966691" y="415636"/>
                </a:cubicBezTo>
                <a:cubicBezTo>
                  <a:pt x="5976136" y="417997"/>
                  <a:pt x="5984896" y="422761"/>
                  <a:pt x="5994400" y="424873"/>
                </a:cubicBezTo>
                <a:cubicBezTo>
                  <a:pt x="6012681" y="428936"/>
                  <a:pt x="6031454" y="430436"/>
                  <a:pt x="6049818" y="434109"/>
                </a:cubicBezTo>
                <a:cubicBezTo>
                  <a:pt x="6062266" y="436598"/>
                  <a:pt x="6074558" y="439858"/>
                  <a:pt x="6086764" y="443345"/>
                </a:cubicBezTo>
                <a:cubicBezTo>
                  <a:pt x="6096125" y="446020"/>
                  <a:pt x="6104926" y="450673"/>
                  <a:pt x="6114473" y="452582"/>
                </a:cubicBezTo>
                <a:cubicBezTo>
                  <a:pt x="6135820" y="456852"/>
                  <a:pt x="6157576" y="458739"/>
                  <a:pt x="6179127" y="461818"/>
                </a:cubicBezTo>
                <a:cubicBezTo>
                  <a:pt x="6197600" y="467976"/>
                  <a:pt x="6215338" y="477090"/>
                  <a:pt x="6234545" y="480291"/>
                </a:cubicBezTo>
                <a:lnTo>
                  <a:pt x="6289964" y="489527"/>
                </a:lnTo>
                <a:cubicBezTo>
                  <a:pt x="6311481" y="492837"/>
                  <a:pt x="6333199" y="494870"/>
                  <a:pt x="6354618" y="498764"/>
                </a:cubicBezTo>
                <a:cubicBezTo>
                  <a:pt x="6367108" y="501035"/>
                  <a:pt x="6379358" y="504513"/>
                  <a:pt x="6391564" y="508000"/>
                </a:cubicBezTo>
                <a:cubicBezTo>
                  <a:pt x="6400925" y="510675"/>
                  <a:pt x="6409694" y="515494"/>
                  <a:pt x="6419273" y="517236"/>
                </a:cubicBezTo>
                <a:cubicBezTo>
                  <a:pt x="6443695" y="521676"/>
                  <a:pt x="6468534" y="523394"/>
                  <a:pt x="6493164" y="526473"/>
                </a:cubicBezTo>
                <a:cubicBezTo>
                  <a:pt x="6502400" y="529552"/>
                  <a:pt x="6511924" y="531874"/>
                  <a:pt x="6520873" y="535709"/>
                </a:cubicBezTo>
                <a:cubicBezTo>
                  <a:pt x="6533528" y="541133"/>
                  <a:pt x="6544630" y="550226"/>
                  <a:pt x="6557818" y="554182"/>
                </a:cubicBezTo>
                <a:cubicBezTo>
                  <a:pt x="6575756" y="559563"/>
                  <a:pt x="6594954" y="559356"/>
                  <a:pt x="6613236" y="563418"/>
                </a:cubicBezTo>
                <a:cubicBezTo>
                  <a:pt x="6622740" y="565530"/>
                  <a:pt x="6631500" y="570293"/>
                  <a:pt x="6640945" y="572654"/>
                </a:cubicBezTo>
                <a:cubicBezTo>
                  <a:pt x="6656175" y="576462"/>
                  <a:pt x="6671802" y="578485"/>
                  <a:pt x="6687127" y="581891"/>
                </a:cubicBezTo>
                <a:cubicBezTo>
                  <a:pt x="6769789" y="600260"/>
                  <a:pt x="6670911" y="582266"/>
                  <a:pt x="6779491" y="600364"/>
                </a:cubicBezTo>
                <a:cubicBezTo>
                  <a:pt x="6791806" y="606521"/>
                  <a:pt x="6803374" y="614482"/>
                  <a:pt x="6816436" y="618836"/>
                </a:cubicBezTo>
                <a:cubicBezTo>
                  <a:pt x="6836701" y="625591"/>
                  <a:pt x="6912621" y="635216"/>
                  <a:pt x="6927273" y="637309"/>
                </a:cubicBezTo>
                <a:cubicBezTo>
                  <a:pt x="6986723" y="657125"/>
                  <a:pt x="6924434" y="638375"/>
                  <a:pt x="7028873" y="655782"/>
                </a:cubicBezTo>
                <a:cubicBezTo>
                  <a:pt x="7041394" y="657869"/>
                  <a:pt x="7053329" y="662747"/>
                  <a:pt x="7065818" y="665018"/>
                </a:cubicBezTo>
                <a:cubicBezTo>
                  <a:pt x="7087237" y="668912"/>
                  <a:pt x="7108921" y="671175"/>
                  <a:pt x="7130473" y="674254"/>
                </a:cubicBezTo>
                <a:cubicBezTo>
                  <a:pt x="7281232" y="724508"/>
                  <a:pt x="7092075" y="664656"/>
                  <a:pt x="7241309" y="701964"/>
                </a:cubicBezTo>
                <a:cubicBezTo>
                  <a:pt x="7260199" y="706687"/>
                  <a:pt x="7278254" y="714278"/>
                  <a:pt x="7296727" y="720436"/>
                </a:cubicBezTo>
                <a:cubicBezTo>
                  <a:pt x="7305963" y="723515"/>
                  <a:pt x="7314889" y="727764"/>
                  <a:pt x="7324436" y="729673"/>
                </a:cubicBezTo>
                <a:cubicBezTo>
                  <a:pt x="7339830" y="732752"/>
                  <a:pt x="7355321" y="735379"/>
                  <a:pt x="7370618" y="738909"/>
                </a:cubicBezTo>
                <a:cubicBezTo>
                  <a:pt x="7395356" y="744618"/>
                  <a:pt x="7444509" y="757382"/>
                  <a:pt x="7444509" y="757382"/>
                </a:cubicBezTo>
                <a:cubicBezTo>
                  <a:pt x="7453745" y="763539"/>
                  <a:pt x="7462074" y="771346"/>
                  <a:pt x="7472218" y="775854"/>
                </a:cubicBezTo>
                <a:cubicBezTo>
                  <a:pt x="7490012" y="783762"/>
                  <a:pt x="7509163" y="788169"/>
                  <a:pt x="7527636" y="794327"/>
                </a:cubicBezTo>
                <a:lnTo>
                  <a:pt x="7555345" y="803564"/>
                </a:lnTo>
                <a:cubicBezTo>
                  <a:pt x="7564582" y="806643"/>
                  <a:pt x="7574347" y="808446"/>
                  <a:pt x="7583055" y="812800"/>
                </a:cubicBezTo>
                <a:cubicBezTo>
                  <a:pt x="7607685" y="825115"/>
                  <a:pt x="7630821" y="841037"/>
                  <a:pt x="7656945" y="849745"/>
                </a:cubicBezTo>
                <a:cubicBezTo>
                  <a:pt x="7721927" y="871406"/>
                  <a:pt x="7641710" y="843215"/>
                  <a:pt x="7721600" y="877454"/>
                </a:cubicBezTo>
                <a:cubicBezTo>
                  <a:pt x="7755904" y="892156"/>
                  <a:pt x="7745696" y="879062"/>
                  <a:pt x="7777018" y="905164"/>
                </a:cubicBezTo>
                <a:cubicBezTo>
                  <a:pt x="7809573" y="932293"/>
                  <a:pt x="7815928" y="949673"/>
                  <a:pt x="7841673" y="988291"/>
                </a:cubicBezTo>
                <a:lnTo>
                  <a:pt x="7860145" y="1016000"/>
                </a:lnTo>
                <a:cubicBezTo>
                  <a:pt x="7866303" y="1025236"/>
                  <a:pt x="7875107" y="1033178"/>
                  <a:pt x="7878618" y="1043709"/>
                </a:cubicBezTo>
                <a:cubicBezTo>
                  <a:pt x="7881697" y="1052945"/>
                  <a:pt x="7883501" y="1062710"/>
                  <a:pt x="7887855" y="1071418"/>
                </a:cubicBezTo>
                <a:cubicBezTo>
                  <a:pt x="7892819" y="1081347"/>
                  <a:pt x="7901819" y="1088983"/>
                  <a:pt x="7906327" y="1099127"/>
                </a:cubicBezTo>
                <a:cubicBezTo>
                  <a:pt x="7950290" y="1198045"/>
                  <a:pt x="7901468" y="1119548"/>
                  <a:pt x="7943273" y="1182254"/>
                </a:cubicBezTo>
                <a:cubicBezTo>
                  <a:pt x="7946352" y="1191491"/>
                  <a:pt x="7949834" y="1200602"/>
                  <a:pt x="7952509" y="1209964"/>
                </a:cubicBezTo>
                <a:cubicBezTo>
                  <a:pt x="7955996" y="1222170"/>
                  <a:pt x="7956745" y="1235241"/>
                  <a:pt x="7961745" y="1246909"/>
                </a:cubicBezTo>
                <a:cubicBezTo>
                  <a:pt x="7966118" y="1257112"/>
                  <a:pt x="7975709" y="1264474"/>
                  <a:pt x="7980218" y="1274618"/>
                </a:cubicBezTo>
                <a:cubicBezTo>
                  <a:pt x="7988126" y="1292412"/>
                  <a:pt x="7992533" y="1311563"/>
                  <a:pt x="7998691" y="1330036"/>
                </a:cubicBezTo>
                <a:cubicBezTo>
                  <a:pt x="8001770" y="1339272"/>
                  <a:pt x="8006018" y="1348198"/>
                  <a:pt x="8007927" y="1357745"/>
                </a:cubicBezTo>
                <a:cubicBezTo>
                  <a:pt x="8015252" y="1394368"/>
                  <a:pt x="8024501" y="1444416"/>
                  <a:pt x="8035636" y="1477818"/>
                </a:cubicBezTo>
                <a:lnTo>
                  <a:pt x="8044873" y="1505527"/>
                </a:lnTo>
                <a:cubicBezTo>
                  <a:pt x="8048556" y="1534993"/>
                  <a:pt x="8063345" y="1648369"/>
                  <a:pt x="8063345" y="1671782"/>
                </a:cubicBezTo>
                <a:cubicBezTo>
                  <a:pt x="8063345" y="1862691"/>
                  <a:pt x="8059410" y="2053600"/>
                  <a:pt x="8054109" y="2244436"/>
                </a:cubicBezTo>
                <a:cubicBezTo>
                  <a:pt x="8052140" y="2315312"/>
                  <a:pt x="8048878" y="2320780"/>
                  <a:pt x="8035636" y="2373745"/>
                </a:cubicBezTo>
                <a:cubicBezTo>
                  <a:pt x="8031743" y="2416572"/>
                  <a:pt x="8026527" y="2493186"/>
                  <a:pt x="8017164" y="2540000"/>
                </a:cubicBezTo>
                <a:cubicBezTo>
                  <a:pt x="8015255" y="2549547"/>
                  <a:pt x="8010288" y="2558264"/>
                  <a:pt x="8007927" y="2567709"/>
                </a:cubicBezTo>
                <a:cubicBezTo>
                  <a:pt x="8004119" y="2582939"/>
                  <a:pt x="8002096" y="2598566"/>
                  <a:pt x="7998691" y="2613891"/>
                </a:cubicBezTo>
                <a:cubicBezTo>
                  <a:pt x="7990959" y="2648687"/>
                  <a:pt x="7990505" y="2647686"/>
                  <a:pt x="7980218" y="2678545"/>
                </a:cubicBezTo>
                <a:cubicBezTo>
                  <a:pt x="7977139" y="2700097"/>
                  <a:pt x="7975252" y="2721852"/>
                  <a:pt x="7970982" y="2743200"/>
                </a:cubicBezTo>
                <a:cubicBezTo>
                  <a:pt x="7969073" y="2752747"/>
                  <a:pt x="7963346" y="2761305"/>
                  <a:pt x="7961745" y="2770909"/>
                </a:cubicBezTo>
                <a:cubicBezTo>
                  <a:pt x="7957162" y="2798409"/>
                  <a:pt x="7956748" y="2826481"/>
                  <a:pt x="7952509" y="2854036"/>
                </a:cubicBezTo>
                <a:cubicBezTo>
                  <a:pt x="7950579" y="2866583"/>
                  <a:pt x="7945544" y="2878492"/>
                  <a:pt x="7943273" y="2890982"/>
                </a:cubicBezTo>
                <a:cubicBezTo>
                  <a:pt x="7930900" y="2959035"/>
                  <a:pt x="7938786" y="2959862"/>
                  <a:pt x="7915564" y="3029527"/>
                </a:cubicBezTo>
                <a:lnTo>
                  <a:pt x="7869382" y="3168073"/>
                </a:lnTo>
                <a:lnTo>
                  <a:pt x="7850909" y="3223491"/>
                </a:lnTo>
                <a:cubicBezTo>
                  <a:pt x="7847830" y="3238885"/>
                  <a:pt x="7845203" y="3254376"/>
                  <a:pt x="7841673" y="3269673"/>
                </a:cubicBezTo>
                <a:cubicBezTo>
                  <a:pt x="7835964" y="3294411"/>
                  <a:pt x="7826790" y="3318431"/>
                  <a:pt x="7823200" y="3343564"/>
                </a:cubicBezTo>
                <a:cubicBezTo>
                  <a:pt x="7811210" y="3427497"/>
                  <a:pt x="7820849" y="3387563"/>
                  <a:pt x="7795491" y="3463636"/>
                </a:cubicBezTo>
                <a:cubicBezTo>
                  <a:pt x="7792412" y="3472872"/>
                  <a:pt x="7791656" y="3483244"/>
                  <a:pt x="7786255" y="3491345"/>
                </a:cubicBezTo>
                <a:cubicBezTo>
                  <a:pt x="7773940" y="3509818"/>
                  <a:pt x="7759238" y="3526906"/>
                  <a:pt x="7749309" y="3546764"/>
                </a:cubicBezTo>
                <a:cubicBezTo>
                  <a:pt x="7725871" y="3593638"/>
                  <a:pt x="7742292" y="3576071"/>
                  <a:pt x="7703127" y="3602182"/>
                </a:cubicBezTo>
                <a:cubicBezTo>
                  <a:pt x="7653869" y="3676071"/>
                  <a:pt x="7718520" y="3586789"/>
                  <a:pt x="7656945" y="3648364"/>
                </a:cubicBezTo>
                <a:cubicBezTo>
                  <a:pt x="7649096" y="3656213"/>
                  <a:pt x="7646827" y="3668763"/>
                  <a:pt x="7638473" y="3676073"/>
                </a:cubicBezTo>
                <a:cubicBezTo>
                  <a:pt x="7621765" y="3690693"/>
                  <a:pt x="7601528" y="3700703"/>
                  <a:pt x="7583055" y="3713018"/>
                </a:cubicBezTo>
                <a:lnTo>
                  <a:pt x="7555345" y="3731491"/>
                </a:lnTo>
                <a:cubicBezTo>
                  <a:pt x="7526073" y="3775401"/>
                  <a:pt x="7547403" y="3755690"/>
                  <a:pt x="7481455" y="3777673"/>
                </a:cubicBezTo>
                <a:lnTo>
                  <a:pt x="7453745" y="3786909"/>
                </a:lnTo>
                <a:cubicBezTo>
                  <a:pt x="7444509" y="3793067"/>
                  <a:pt x="7436180" y="3800874"/>
                  <a:pt x="7426036" y="3805382"/>
                </a:cubicBezTo>
                <a:cubicBezTo>
                  <a:pt x="7386540" y="3822936"/>
                  <a:pt x="7371278" y="3822347"/>
                  <a:pt x="7333673" y="3833091"/>
                </a:cubicBezTo>
                <a:cubicBezTo>
                  <a:pt x="7324312" y="3835766"/>
                  <a:pt x="7315468" y="3840215"/>
                  <a:pt x="7305964" y="3842327"/>
                </a:cubicBezTo>
                <a:cubicBezTo>
                  <a:pt x="7254633" y="3853734"/>
                  <a:pt x="7200864" y="3856080"/>
                  <a:pt x="7148945" y="3860800"/>
                </a:cubicBezTo>
                <a:cubicBezTo>
                  <a:pt x="7133551" y="3863879"/>
                  <a:pt x="7117994" y="3866228"/>
                  <a:pt x="7102764" y="3870036"/>
                </a:cubicBezTo>
                <a:cubicBezTo>
                  <a:pt x="7026698" y="3889053"/>
                  <a:pt x="7133994" y="3885617"/>
                  <a:pt x="6964218" y="3897745"/>
                </a:cubicBezTo>
                <a:cubicBezTo>
                  <a:pt x="6800989" y="3909405"/>
                  <a:pt x="6877944" y="3903070"/>
                  <a:pt x="6733309" y="3916218"/>
                </a:cubicBezTo>
                <a:cubicBezTo>
                  <a:pt x="6682310" y="3926417"/>
                  <a:pt x="6679744" y="3927818"/>
                  <a:pt x="6622473" y="3934691"/>
                </a:cubicBezTo>
                <a:cubicBezTo>
                  <a:pt x="6554056" y="3942901"/>
                  <a:pt x="6472107" y="3948139"/>
                  <a:pt x="6400800" y="3962400"/>
                </a:cubicBezTo>
                <a:cubicBezTo>
                  <a:pt x="6388353" y="3964889"/>
                  <a:pt x="6376247" y="3968882"/>
                  <a:pt x="6363855" y="3971636"/>
                </a:cubicBezTo>
                <a:cubicBezTo>
                  <a:pt x="6348530" y="3975042"/>
                  <a:pt x="6332970" y="3977343"/>
                  <a:pt x="6317673" y="3980873"/>
                </a:cubicBezTo>
                <a:cubicBezTo>
                  <a:pt x="6292935" y="3986582"/>
                  <a:pt x="6268677" y="3994366"/>
                  <a:pt x="6243782" y="3999345"/>
                </a:cubicBezTo>
                <a:cubicBezTo>
                  <a:pt x="6212994" y="4005503"/>
                  <a:pt x="6181205" y="4007889"/>
                  <a:pt x="6151418" y="4017818"/>
                </a:cubicBezTo>
                <a:cubicBezTo>
                  <a:pt x="6103056" y="4033938"/>
                  <a:pt x="6133347" y="4025677"/>
                  <a:pt x="6059055" y="4036291"/>
                </a:cubicBezTo>
                <a:cubicBezTo>
                  <a:pt x="6006432" y="4053831"/>
                  <a:pt x="6044485" y="4043160"/>
                  <a:pt x="5957455" y="4054764"/>
                </a:cubicBezTo>
                <a:cubicBezTo>
                  <a:pt x="5793127" y="4076675"/>
                  <a:pt x="6003970" y="4054736"/>
                  <a:pt x="5671127" y="4082473"/>
                </a:cubicBezTo>
                <a:lnTo>
                  <a:pt x="5671127" y="4082473"/>
                </a:lnTo>
                <a:cubicBezTo>
                  <a:pt x="5482152" y="4101370"/>
                  <a:pt x="5673541" y="4083917"/>
                  <a:pt x="5375564" y="4100945"/>
                </a:cubicBezTo>
                <a:cubicBezTo>
                  <a:pt x="5335487" y="4103235"/>
                  <a:pt x="5295515" y="4107103"/>
                  <a:pt x="5255491" y="4110182"/>
                </a:cubicBezTo>
                <a:cubicBezTo>
                  <a:pt x="5240097" y="4113261"/>
                  <a:pt x="5224912" y="4117684"/>
                  <a:pt x="5209309" y="4119418"/>
                </a:cubicBezTo>
                <a:cubicBezTo>
                  <a:pt x="5072753" y="4134590"/>
                  <a:pt x="5123957" y="4121181"/>
                  <a:pt x="5015345" y="4137891"/>
                </a:cubicBezTo>
                <a:cubicBezTo>
                  <a:pt x="4912397" y="4153729"/>
                  <a:pt x="5023734" y="4150277"/>
                  <a:pt x="4839855" y="4165600"/>
                </a:cubicBezTo>
                <a:lnTo>
                  <a:pt x="4729018" y="4174836"/>
                </a:lnTo>
                <a:cubicBezTo>
                  <a:pt x="4713624" y="4177915"/>
                  <a:pt x="4698161" y="4180667"/>
                  <a:pt x="4682836" y="4184073"/>
                </a:cubicBezTo>
                <a:cubicBezTo>
                  <a:pt x="4670444" y="4186827"/>
                  <a:pt x="4658412" y="4191222"/>
                  <a:pt x="4645891" y="4193309"/>
                </a:cubicBezTo>
                <a:cubicBezTo>
                  <a:pt x="4621407" y="4197390"/>
                  <a:pt x="4596630" y="4199466"/>
                  <a:pt x="4572000" y="4202545"/>
                </a:cubicBezTo>
                <a:cubicBezTo>
                  <a:pt x="4504964" y="4247236"/>
                  <a:pt x="4558769" y="4218012"/>
                  <a:pt x="4405745" y="4230254"/>
                </a:cubicBezTo>
                <a:cubicBezTo>
                  <a:pt x="4152206" y="4250537"/>
                  <a:pt x="4554737" y="4229837"/>
                  <a:pt x="4082473" y="4248727"/>
                </a:cubicBezTo>
                <a:cubicBezTo>
                  <a:pt x="4014076" y="4265827"/>
                  <a:pt x="4072535" y="4252786"/>
                  <a:pt x="3971636" y="4267200"/>
                </a:cubicBezTo>
                <a:cubicBezTo>
                  <a:pt x="3953097" y="4269848"/>
                  <a:pt x="3934757" y="4273787"/>
                  <a:pt x="3916218" y="4276436"/>
                </a:cubicBezTo>
                <a:cubicBezTo>
                  <a:pt x="3891645" y="4279946"/>
                  <a:pt x="3866900" y="4282163"/>
                  <a:pt x="3842327" y="4285673"/>
                </a:cubicBezTo>
                <a:cubicBezTo>
                  <a:pt x="3823788" y="4288322"/>
                  <a:pt x="3805221" y="4290985"/>
                  <a:pt x="3786909" y="4294909"/>
                </a:cubicBezTo>
                <a:cubicBezTo>
                  <a:pt x="3762084" y="4300229"/>
                  <a:pt x="3738210" y="4310233"/>
                  <a:pt x="3713018" y="4313382"/>
                </a:cubicBezTo>
                <a:cubicBezTo>
                  <a:pt x="3688388" y="4316461"/>
                  <a:pt x="3663660" y="4318844"/>
                  <a:pt x="3639127" y="4322618"/>
                </a:cubicBezTo>
                <a:cubicBezTo>
                  <a:pt x="3623611" y="4325005"/>
                  <a:pt x="3608598" y="4330650"/>
                  <a:pt x="3592945" y="4331854"/>
                </a:cubicBezTo>
                <a:cubicBezTo>
                  <a:pt x="3338750" y="4351407"/>
                  <a:pt x="3227351" y="4351889"/>
                  <a:pt x="2974109" y="4359564"/>
                </a:cubicBezTo>
                <a:cubicBezTo>
                  <a:pt x="2872509" y="4356485"/>
                  <a:pt x="2770709" y="4357402"/>
                  <a:pt x="2669309" y="4350327"/>
                </a:cubicBezTo>
                <a:cubicBezTo>
                  <a:pt x="2637987" y="4348142"/>
                  <a:pt x="2576945" y="4331854"/>
                  <a:pt x="2576945" y="4331854"/>
                </a:cubicBezTo>
                <a:cubicBezTo>
                  <a:pt x="2509210" y="4297988"/>
                  <a:pt x="2572597" y="4325630"/>
                  <a:pt x="2493818" y="4304145"/>
                </a:cubicBezTo>
                <a:cubicBezTo>
                  <a:pt x="2475032" y="4299022"/>
                  <a:pt x="2456873" y="4291831"/>
                  <a:pt x="2438400" y="4285673"/>
                </a:cubicBezTo>
                <a:cubicBezTo>
                  <a:pt x="2429164" y="4282594"/>
                  <a:pt x="2420136" y="4278797"/>
                  <a:pt x="2410691" y="4276436"/>
                </a:cubicBezTo>
                <a:lnTo>
                  <a:pt x="2373745" y="4267200"/>
                </a:lnTo>
                <a:cubicBezTo>
                  <a:pt x="2364509" y="4261042"/>
                  <a:pt x="2356239" y="4253100"/>
                  <a:pt x="2346036" y="4248727"/>
                </a:cubicBezTo>
                <a:cubicBezTo>
                  <a:pt x="2334368" y="4243727"/>
                  <a:pt x="2321297" y="4242978"/>
                  <a:pt x="2309091" y="4239491"/>
                </a:cubicBezTo>
                <a:cubicBezTo>
                  <a:pt x="2299730" y="4236816"/>
                  <a:pt x="2290886" y="4232366"/>
                  <a:pt x="2281382" y="4230254"/>
                </a:cubicBezTo>
                <a:cubicBezTo>
                  <a:pt x="2263101" y="4226191"/>
                  <a:pt x="2244246" y="4225080"/>
                  <a:pt x="2225964" y="4221018"/>
                </a:cubicBezTo>
                <a:cubicBezTo>
                  <a:pt x="2208808" y="4217206"/>
                  <a:pt x="2162538" y="4197233"/>
                  <a:pt x="2152073" y="4193309"/>
                </a:cubicBezTo>
                <a:cubicBezTo>
                  <a:pt x="2119617" y="4181138"/>
                  <a:pt x="2117549" y="4182710"/>
                  <a:pt x="2078182" y="4174836"/>
                </a:cubicBezTo>
                <a:cubicBezTo>
                  <a:pt x="2065867" y="4168679"/>
                  <a:pt x="2054020" y="4161478"/>
                  <a:pt x="2041236" y="4156364"/>
                </a:cubicBezTo>
                <a:cubicBezTo>
                  <a:pt x="2023157" y="4149132"/>
                  <a:pt x="2003234" y="4146599"/>
                  <a:pt x="1985818" y="4137891"/>
                </a:cubicBezTo>
                <a:cubicBezTo>
                  <a:pt x="1900573" y="4095268"/>
                  <a:pt x="1938642" y="4107624"/>
                  <a:pt x="1874982" y="4091709"/>
                </a:cubicBezTo>
                <a:cubicBezTo>
                  <a:pt x="1795571" y="4038768"/>
                  <a:pt x="1896044" y="4102240"/>
                  <a:pt x="1819564" y="4064000"/>
                </a:cubicBezTo>
                <a:cubicBezTo>
                  <a:pt x="1755778" y="4032107"/>
                  <a:pt x="1831802" y="4055513"/>
                  <a:pt x="1754909" y="4036291"/>
                </a:cubicBezTo>
                <a:cubicBezTo>
                  <a:pt x="1724121" y="4017818"/>
                  <a:pt x="1695881" y="3994208"/>
                  <a:pt x="1662545" y="3980873"/>
                </a:cubicBezTo>
                <a:cubicBezTo>
                  <a:pt x="1647151" y="3974715"/>
                  <a:pt x="1631193" y="3969815"/>
                  <a:pt x="1616364" y="3962400"/>
                </a:cubicBezTo>
                <a:cubicBezTo>
                  <a:pt x="1606435" y="3957435"/>
                  <a:pt x="1598584" y="3948891"/>
                  <a:pt x="1588655" y="3943927"/>
                </a:cubicBezTo>
                <a:cubicBezTo>
                  <a:pt x="1555973" y="3927586"/>
                  <a:pt x="1492414" y="3912341"/>
                  <a:pt x="1468582" y="3888509"/>
                </a:cubicBezTo>
                <a:cubicBezTo>
                  <a:pt x="1423448" y="3843375"/>
                  <a:pt x="1460662" y="3874747"/>
                  <a:pt x="1403927" y="3842327"/>
                </a:cubicBezTo>
                <a:cubicBezTo>
                  <a:pt x="1394289" y="3836819"/>
                  <a:pt x="1385251" y="3830306"/>
                  <a:pt x="1376218" y="3823854"/>
                </a:cubicBezTo>
                <a:cubicBezTo>
                  <a:pt x="1363692" y="3814906"/>
                  <a:pt x="1352639" y="3803782"/>
                  <a:pt x="1339273" y="3796145"/>
                </a:cubicBezTo>
                <a:cubicBezTo>
                  <a:pt x="1330820" y="3791315"/>
                  <a:pt x="1320800" y="3789988"/>
                  <a:pt x="1311564" y="3786909"/>
                </a:cubicBezTo>
                <a:cubicBezTo>
                  <a:pt x="1302328" y="3777673"/>
                  <a:pt x="1293890" y="3767562"/>
                  <a:pt x="1283855" y="3759200"/>
                </a:cubicBezTo>
                <a:cubicBezTo>
                  <a:pt x="1275327" y="3752093"/>
                  <a:pt x="1263995" y="3748577"/>
                  <a:pt x="1256145" y="3740727"/>
                </a:cubicBezTo>
                <a:cubicBezTo>
                  <a:pt x="1248296" y="3732878"/>
                  <a:pt x="1245048" y="3721315"/>
                  <a:pt x="1237673" y="3713018"/>
                </a:cubicBezTo>
                <a:cubicBezTo>
                  <a:pt x="1191661" y="3661254"/>
                  <a:pt x="1196660" y="3667203"/>
                  <a:pt x="1154545" y="3639127"/>
                </a:cubicBezTo>
                <a:cubicBezTo>
                  <a:pt x="1148388" y="3629891"/>
                  <a:pt x="1141580" y="3621056"/>
                  <a:pt x="1136073" y="3611418"/>
                </a:cubicBezTo>
                <a:cubicBezTo>
                  <a:pt x="1126414" y="3594515"/>
                  <a:pt x="1114129" y="3561766"/>
                  <a:pt x="1099127" y="3546764"/>
                </a:cubicBezTo>
                <a:cubicBezTo>
                  <a:pt x="1091278" y="3538915"/>
                  <a:pt x="1080654" y="3534449"/>
                  <a:pt x="1071418" y="3528291"/>
                </a:cubicBezTo>
                <a:cubicBezTo>
                  <a:pt x="1061793" y="3499415"/>
                  <a:pt x="1052460" y="3463314"/>
                  <a:pt x="1025236" y="3445164"/>
                </a:cubicBezTo>
                <a:lnTo>
                  <a:pt x="997527" y="3426691"/>
                </a:lnTo>
                <a:cubicBezTo>
                  <a:pt x="953995" y="3361390"/>
                  <a:pt x="1008627" y="3442232"/>
                  <a:pt x="951345" y="3362036"/>
                </a:cubicBezTo>
                <a:cubicBezTo>
                  <a:pt x="944893" y="3353003"/>
                  <a:pt x="937837" y="3344256"/>
                  <a:pt x="932873" y="3334327"/>
                </a:cubicBezTo>
                <a:cubicBezTo>
                  <a:pt x="910567" y="3289714"/>
                  <a:pt x="942635" y="3319284"/>
                  <a:pt x="895927" y="3288145"/>
                </a:cubicBezTo>
                <a:cubicBezTo>
                  <a:pt x="873716" y="3254828"/>
                  <a:pt x="860000" y="3230327"/>
                  <a:pt x="822036" y="3205018"/>
                </a:cubicBezTo>
                <a:cubicBezTo>
                  <a:pt x="803563" y="3192703"/>
                  <a:pt x="782317" y="3183772"/>
                  <a:pt x="766618" y="3168073"/>
                </a:cubicBezTo>
                <a:cubicBezTo>
                  <a:pt x="757382" y="3158837"/>
                  <a:pt x="749220" y="3148383"/>
                  <a:pt x="738909" y="3140364"/>
                </a:cubicBezTo>
                <a:cubicBezTo>
                  <a:pt x="721384" y="3126734"/>
                  <a:pt x="701964" y="3115733"/>
                  <a:pt x="683491" y="3103418"/>
                </a:cubicBezTo>
                <a:cubicBezTo>
                  <a:pt x="674255" y="3097260"/>
                  <a:pt x="663631" y="3092794"/>
                  <a:pt x="655782" y="3084945"/>
                </a:cubicBezTo>
                <a:cubicBezTo>
                  <a:pt x="622213" y="3051376"/>
                  <a:pt x="632600" y="3059151"/>
                  <a:pt x="591127" y="3029527"/>
                </a:cubicBezTo>
                <a:cubicBezTo>
                  <a:pt x="582094" y="3023075"/>
                  <a:pt x="571267" y="3018903"/>
                  <a:pt x="563418" y="3011054"/>
                </a:cubicBezTo>
                <a:cubicBezTo>
                  <a:pt x="513093" y="2960729"/>
                  <a:pt x="560922" y="2982513"/>
                  <a:pt x="508000" y="2964873"/>
                </a:cubicBezTo>
                <a:cubicBezTo>
                  <a:pt x="489527" y="2946400"/>
                  <a:pt x="474319" y="2923945"/>
                  <a:pt x="452582" y="2909454"/>
                </a:cubicBezTo>
                <a:cubicBezTo>
                  <a:pt x="443346" y="2903297"/>
                  <a:pt x="433401" y="2898088"/>
                  <a:pt x="424873" y="2890982"/>
                </a:cubicBezTo>
                <a:cubicBezTo>
                  <a:pt x="334096" y="2815335"/>
                  <a:pt x="451337" y="2908210"/>
                  <a:pt x="378691" y="2835564"/>
                </a:cubicBezTo>
                <a:cubicBezTo>
                  <a:pt x="370842" y="2827715"/>
                  <a:pt x="358831" y="2824940"/>
                  <a:pt x="350982" y="2817091"/>
                </a:cubicBezTo>
                <a:cubicBezTo>
                  <a:pt x="337042" y="2803151"/>
                  <a:pt x="325631" y="2786852"/>
                  <a:pt x="314036" y="2770909"/>
                </a:cubicBezTo>
                <a:cubicBezTo>
                  <a:pt x="300978" y="2752954"/>
                  <a:pt x="298153" y="2722512"/>
                  <a:pt x="277091" y="2715491"/>
                </a:cubicBezTo>
                <a:lnTo>
                  <a:pt x="249382" y="2706254"/>
                </a:lnTo>
                <a:cubicBezTo>
                  <a:pt x="237067" y="2687781"/>
                  <a:pt x="222365" y="2670694"/>
                  <a:pt x="212436" y="2650836"/>
                </a:cubicBezTo>
                <a:cubicBezTo>
                  <a:pt x="206279" y="2638521"/>
                  <a:pt x="199388" y="2626546"/>
                  <a:pt x="193964" y="2613891"/>
                </a:cubicBezTo>
                <a:cubicBezTo>
                  <a:pt x="190129" y="2604942"/>
                  <a:pt x="189081" y="2594890"/>
                  <a:pt x="184727" y="2586182"/>
                </a:cubicBezTo>
                <a:cubicBezTo>
                  <a:pt x="173584" y="2563897"/>
                  <a:pt x="153201" y="2534275"/>
                  <a:pt x="138545" y="2512291"/>
                </a:cubicBezTo>
                <a:cubicBezTo>
                  <a:pt x="121517" y="2444174"/>
                  <a:pt x="139816" y="2506020"/>
                  <a:pt x="110836" y="2438400"/>
                </a:cubicBezTo>
                <a:cubicBezTo>
                  <a:pt x="107001" y="2429451"/>
                  <a:pt x="104275" y="2420052"/>
                  <a:pt x="101600" y="2410691"/>
                </a:cubicBezTo>
                <a:cubicBezTo>
                  <a:pt x="98113" y="2398485"/>
                  <a:pt x="97364" y="2385413"/>
                  <a:pt x="92364" y="2373745"/>
                </a:cubicBezTo>
                <a:cubicBezTo>
                  <a:pt x="87991" y="2363542"/>
                  <a:pt x="80049" y="2355272"/>
                  <a:pt x="73891" y="2346036"/>
                </a:cubicBezTo>
                <a:cubicBezTo>
                  <a:pt x="70812" y="2327563"/>
                  <a:pt x="70577" y="2308384"/>
                  <a:pt x="64655" y="2290618"/>
                </a:cubicBezTo>
                <a:cubicBezTo>
                  <a:pt x="61145" y="2280087"/>
                  <a:pt x="50080" y="2273303"/>
                  <a:pt x="46182" y="2262909"/>
                </a:cubicBezTo>
                <a:cubicBezTo>
                  <a:pt x="11939" y="2171598"/>
                  <a:pt x="61795" y="2254003"/>
                  <a:pt x="18473" y="2189018"/>
                </a:cubicBezTo>
                <a:cubicBezTo>
                  <a:pt x="15394" y="2161309"/>
                  <a:pt x="13475" y="2133446"/>
                  <a:pt x="9236" y="2105891"/>
                </a:cubicBezTo>
                <a:cubicBezTo>
                  <a:pt x="7306" y="2093344"/>
                  <a:pt x="0" y="2081639"/>
                  <a:pt x="0" y="2068945"/>
                </a:cubicBezTo>
                <a:cubicBezTo>
                  <a:pt x="0" y="1979607"/>
                  <a:pt x="3545" y="1890247"/>
                  <a:pt x="9236" y="1801091"/>
                </a:cubicBezTo>
                <a:cubicBezTo>
                  <a:pt x="26206" y="1535225"/>
                  <a:pt x="19742" y="1717041"/>
                  <a:pt x="36945" y="1579418"/>
                </a:cubicBezTo>
                <a:cubicBezTo>
                  <a:pt x="40495" y="1551015"/>
                  <a:pt x="47332" y="1457441"/>
                  <a:pt x="55418" y="1422400"/>
                </a:cubicBezTo>
                <a:cubicBezTo>
                  <a:pt x="59796" y="1403427"/>
                  <a:pt x="69169" y="1385873"/>
                  <a:pt x="73891" y="1366982"/>
                </a:cubicBezTo>
                <a:cubicBezTo>
                  <a:pt x="76970" y="1354667"/>
                  <a:pt x="79479" y="1342195"/>
                  <a:pt x="83127" y="1330036"/>
                </a:cubicBezTo>
                <a:cubicBezTo>
                  <a:pt x="91520" y="1302060"/>
                  <a:pt x="101600" y="1274618"/>
                  <a:pt x="110836" y="1246909"/>
                </a:cubicBezTo>
                <a:lnTo>
                  <a:pt x="138545" y="1163782"/>
                </a:lnTo>
                <a:cubicBezTo>
                  <a:pt x="141624" y="1154546"/>
                  <a:pt x="145873" y="1145620"/>
                  <a:pt x="147782" y="1136073"/>
                </a:cubicBezTo>
                <a:cubicBezTo>
                  <a:pt x="151389" y="1118035"/>
                  <a:pt x="163771" y="1046193"/>
                  <a:pt x="175491" y="1034473"/>
                </a:cubicBezTo>
                <a:lnTo>
                  <a:pt x="193964" y="1016000"/>
                </a:lnTo>
              </a:path>
            </a:pathLst>
          </a:cu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rot="721111">
            <a:off x="1535088" y="2992398"/>
            <a:ext cx="2326278" cy="338554"/>
          </a:xfrm>
          <a:prstGeom prst="rect">
            <a:avLst/>
          </a:prstGeom>
          <a:noFill/>
        </p:spPr>
        <p:txBody>
          <a:bodyPr wrap="none" rtlCol="0">
            <a:spAutoFit/>
          </a:bodyPr>
          <a:lstStyle/>
          <a:p>
            <a:r>
              <a:rPr lang="en-US" sz="1600" i="1" dirty="0" smtClean="0">
                <a:solidFill>
                  <a:schemeClr val="bg1"/>
                </a:solidFill>
              </a:rPr>
              <a:t>Santa Barbara Channel</a:t>
            </a:r>
            <a:endParaRPr lang="en-US" sz="1600" i="1" dirty="0">
              <a:solidFill>
                <a:schemeClr val="bg1"/>
              </a:solidFill>
            </a:endParaRPr>
          </a:p>
        </p:txBody>
      </p:sp>
    </p:spTree>
    <p:extLst>
      <p:ext uri="{BB962C8B-B14F-4D97-AF65-F5344CB8AC3E}">
        <p14:creationId xmlns:p14="http://schemas.microsoft.com/office/powerpoint/2010/main" val="21128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828800" y="162580"/>
            <a:ext cx="6324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latin typeface="+mn-lt"/>
              </a:rPr>
              <a:t>Marine Attributes of SBC LTER</a:t>
            </a:r>
          </a:p>
        </p:txBody>
      </p:sp>
      <p:grpSp>
        <p:nvGrpSpPr>
          <p:cNvPr id="12292" name="Group 63"/>
          <p:cNvGrpSpPr>
            <a:grpSpLocks/>
          </p:cNvGrpSpPr>
          <p:nvPr/>
        </p:nvGrpSpPr>
        <p:grpSpPr bwMode="auto">
          <a:xfrm>
            <a:off x="4114800" y="838200"/>
            <a:ext cx="5029200" cy="2957513"/>
            <a:chOff x="2592" y="528"/>
            <a:chExt cx="3168" cy="1863"/>
          </a:xfrm>
        </p:grpSpPr>
        <p:sp>
          <p:nvSpPr>
            <p:cNvPr id="12304" name="Text Box 9"/>
            <p:cNvSpPr txBox="1">
              <a:spLocks noChangeArrowheads="1"/>
            </p:cNvSpPr>
            <p:nvPr/>
          </p:nvSpPr>
          <p:spPr bwMode="auto">
            <a:xfrm>
              <a:off x="2592" y="2160"/>
              <a:ext cx="31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t>Strong gradients in </a:t>
              </a:r>
              <a:r>
                <a:rPr lang="en-US" altLang="en-US" sz="1800" b="1" dirty="0" smtClean="0"/>
                <a:t>space and time</a:t>
              </a:r>
              <a:endParaRPr lang="en-US" altLang="en-US" sz="1800" b="1" dirty="0"/>
            </a:p>
          </p:txBody>
        </p:sp>
        <p:grpSp>
          <p:nvGrpSpPr>
            <p:cNvPr id="12305" name="Group 12"/>
            <p:cNvGrpSpPr>
              <a:grpSpLocks noChangeAspect="1"/>
            </p:cNvGrpSpPr>
            <p:nvPr/>
          </p:nvGrpSpPr>
          <p:grpSpPr bwMode="auto">
            <a:xfrm>
              <a:off x="2592" y="528"/>
              <a:ext cx="2928" cy="1622"/>
              <a:chOff x="672" y="912"/>
              <a:chExt cx="3984" cy="1728"/>
            </a:xfrm>
          </p:grpSpPr>
          <p:grpSp>
            <p:nvGrpSpPr>
              <p:cNvPr id="12306" name="Group 13"/>
              <p:cNvGrpSpPr>
                <a:grpSpLocks noChangeAspect="1"/>
              </p:cNvGrpSpPr>
              <p:nvPr/>
            </p:nvGrpSpPr>
            <p:grpSpPr bwMode="auto">
              <a:xfrm>
                <a:off x="672" y="912"/>
                <a:ext cx="3984" cy="1728"/>
                <a:chOff x="-576" y="1776"/>
                <a:chExt cx="5496" cy="2196"/>
              </a:xfrm>
            </p:grpSpPr>
            <p:grpSp>
              <p:nvGrpSpPr>
                <p:cNvPr id="12309" name="Group 14"/>
                <p:cNvGrpSpPr>
                  <a:grpSpLocks noChangeAspect="1"/>
                </p:cNvGrpSpPr>
                <p:nvPr/>
              </p:nvGrpSpPr>
              <p:grpSpPr bwMode="auto">
                <a:xfrm>
                  <a:off x="528" y="2064"/>
                  <a:ext cx="3228" cy="1572"/>
                  <a:chOff x="528" y="2064"/>
                  <a:chExt cx="3228" cy="1572"/>
                </a:xfrm>
              </p:grpSpPr>
              <p:pic>
                <p:nvPicPr>
                  <p:cNvPr id="12331" name="Picture 15" descr="surfch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 y="2112"/>
                    <a:ext cx="3228" cy="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32" name="Group 16"/>
                  <p:cNvGrpSpPr>
                    <a:grpSpLocks noChangeAspect="1"/>
                  </p:cNvGrpSpPr>
                  <p:nvPr/>
                </p:nvGrpSpPr>
                <p:grpSpPr bwMode="auto">
                  <a:xfrm>
                    <a:off x="576" y="2064"/>
                    <a:ext cx="336" cy="1304"/>
                    <a:chOff x="576" y="2064"/>
                    <a:chExt cx="336" cy="1304"/>
                  </a:xfrm>
                </p:grpSpPr>
                <p:sp>
                  <p:nvSpPr>
                    <p:cNvPr id="12333" name="Rectangle 17"/>
                    <p:cNvSpPr>
                      <a:spLocks noChangeAspect="1" noChangeArrowheads="1"/>
                    </p:cNvSpPr>
                    <p:nvPr/>
                  </p:nvSpPr>
                  <p:spPr bwMode="auto">
                    <a:xfrm>
                      <a:off x="620" y="2208"/>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4" name="Rectangle 18"/>
                    <p:cNvSpPr>
                      <a:spLocks noChangeAspect="1" noChangeArrowheads="1"/>
                    </p:cNvSpPr>
                    <p:nvPr/>
                  </p:nvSpPr>
                  <p:spPr bwMode="auto">
                    <a:xfrm>
                      <a:off x="620" y="2400"/>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5" name="Rectangle 19"/>
                    <p:cNvSpPr>
                      <a:spLocks noChangeAspect="1" noChangeArrowheads="1"/>
                    </p:cNvSpPr>
                    <p:nvPr/>
                  </p:nvSpPr>
                  <p:spPr bwMode="auto">
                    <a:xfrm>
                      <a:off x="620" y="2544"/>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6" name="Rectangle 20"/>
                    <p:cNvSpPr>
                      <a:spLocks noChangeAspect="1" noChangeArrowheads="1"/>
                    </p:cNvSpPr>
                    <p:nvPr/>
                  </p:nvSpPr>
                  <p:spPr bwMode="auto">
                    <a:xfrm>
                      <a:off x="620" y="2736"/>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7" name="Rectangle 21"/>
                    <p:cNvSpPr>
                      <a:spLocks noChangeAspect="1" noChangeArrowheads="1"/>
                    </p:cNvSpPr>
                    <p:nvPr/>
                  </p:nvSpPr>
                  <p:spPr bwMode="auto">
                    <a:xfrm>
                      <a:off x="620" y="2928"/>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8" name="Rectangle 22"/>
                    <p:cNvSpPr>
                      <a:spLocks noChangeAspect="1" noChangeArrowheads="1"/>
                    </p:cNvSpPr>
                    <p:nvPr/>
                  </p:nvSpPr>
                  <p:spPr bwMode="auto">
                    <a:xfrm>
                      <a:off x="620" y="3120"/>
                      <a:ext cx="144" cy="9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39" name="Rectangle 23"/>
                    <p:cNvSpPr>
                      <a:spLocks noChangeAspect="1" noChangeArrowheads="1"/>
                    </p:cNvSpPr>
                    <p:nvPr/>
                  </p:nvSpPr>
                  <p:spPr bwMode="auto">
                    <a:xfrm>
                      <a:off x="576" y="2064"/>
                      <a:ext cx="144" cy="12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40" name="Text Box 24"/>
                    <p:cNvSpPr txBox="1">
                      <a:spLocks noChangeAspect="1" noChangeArrowheads="1"/>
                    </p:cNvSpPr>
                    <p:nvPr/>
                  </p:nvSpPr>
                  <p:spPr bwMode="auto">
                    <a:xfrm>
                      <a:off x="610" y="2090"/>
                      <a:ext cx="292"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7</a:t>
                      </a:r>
                      <a:endParaRPr lang="en-US" altLang="en-US" sz="1200">
                        <a:latin typeface="Times New Roman" pitchFamily="18" charset="0"/>
                      </a:endParaRPr>
                    </a:p>
                  </p:txBody>
                </p:sp>
                <p:sp>
                  <p:nvSpPr>
                    <p:cNvPr id="12341" name="Text Box 25"/>
                    <p:cNvSpPr txBox="1">
                      <a:spLocks noChangeAspect="1" noChangeArrowheads="1"/>
                    </p:cNvSpPr>
                    <p:nvPr/>
                  </p:nvSpPr>
                  <p:spPr bwMode="auto">
                    <a:xfrm>
                      <a:off x="610" y="2255"/>
                      <a:ext cx="292"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6</a:t>
                      </a:r>
                      <a:endParaRPr lang="en-US" altLang="en-US" sz="1200">
                        <a:latin typeface="Times New Roman" pitchFamily="18" charset="0"/>
                      </a:endParaRPr>
                    </a:p>
                  </p:txBody>
                </p:sp>
                <p:sp>
                  <p:nvSpPr>
                    <p:cNvPr id="12342" name="Text Box 26"/>
                    <p:cNvSpPr txBox="1">
                      <a:spLocks noChangeAspect="1" noChangeArrowheads="1"/>
                    </p:cNvSpPr>
                    <p:nvPr/>
                  </p:nvSpPr>
                  <p:spPr bwMode="auto">
                    <a:xfrm>
                      <a:off x="610" y="2449"/>
                      <a:ext cx="292"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5</a:t>
                      </a:r>
                      <a:endParaRPr lang="en-US" altLang="en-US" sz="1200">
                        <a:latin typeface="Times New Roman" pitchFamily="18" charset="0"/>
                      </a:endParaRPr>
                    </a:p>
                  </p:txBody>
                </p:sp>
                <p:sp>
                  <p:nvSpPr>
                    <p:cNvPr id="12343" name="Text Box 27"/>
                    <p:cNvSpPr txBox="1">
                      <a:spLocks noChangeAspect="1" noChangeArrowheads="1"/>
                    </p:cNvSpPr>
                    <p:nvPr/>
                  </p:nvSpPr>
                  <p:spPr bwMode="auto">
                    <a:xfrm>
                      <a:off x="610" y="2631"/>
                      <a:ext cx="29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4</a:t>
                      </a:r>
                      <a:endParaRPr lang="en-US" altLang="en-US" sz="1200">
                        <a:latin typeface="Times New Roman" pitchFamily="18" charset="0"/>
                      </a:endParaRPr>
                    </a:p>
                  </p:txBody>
                </p:sp>
                <p:sp>
                  <p:nvSpPr>
                    <p:cNvPr id="12344" name="Text Box 28"/>
                    <p:cNvSpPr txBox="1">
                      <a:spLocks noChangeAspect="1" noChangeArrowheads="1"/>
                    </p:cNvSpPr>
                    <p:nvPr/>
                  </p:nvSpPr>
                  <p:spPr bwMode="auto">
                    <a:xfrm>
                      <a:off x="610" y="2803"/>
                      <a:ext cx="29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3</a:t>
                      </a:r>
                      <a:endParaRPr lang="en-US" altLang="en-US" sz="1200">
                        <a:latin typeface="Times New Roman" pitchFamily="18" charset="0"/>
                      </a:endParaRPr>
                    </a:p>
                  </p:txBody>
                </p:sp>
                <p:sp>
                  <p:nvSpPr>
                    <p:cNvPr id="12345" name="Text Box 29"/>
                    <p:cNvSpPr txBox="1">
                      <a:spLocks noChangeAspect="1" noChangeArrowheads="1"/>
                    </p:cNvSpPr>
                    <p:nvPr/>
                  </p:nvSpPr>
                  <p:spPr bwMode="auto">
                    <a:xfrm>
                      <a:off x="619" y="2979"/>
                      <a:ext cx="293"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2</a:t>
                      </a:r>
                      <a:endParaRPr lang="en-US" altLang="en-US" sz="1200">
                        <a:latin typeface="Times New Roman" pitchFamily="18" charset="0"/>
                      </a:endParaRPr>
                    </a:p>
                  </p:txBody>
                </p:sp>
                <p:sp>
                  <p:nvSpPr>
                    <p:cNvPr id="12346" name="Text Box 30"/>
                    <p:cNvSpPr txBox="1">
                      <a:spLocks noChangeAspect="1" noChangeArrowheads="1"/>
                    </p:cNvSpPr>
                    <p:nvPr/>
                  </p:nvSpPr>
                  <p:spPr bwMode="auto">
                    <a:xfrm>
                      <a:off x="619" y="3160"/>
                      <a:ext cx="293" cy="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000">
                          <a:latin typeface="Times New Roman" pitchFamily="18" charset="0"/>
                        </a:rPr>
                        <a:t>1</a:t>
                      </a:r>
                      <a:endParaRPr lang="en-US" altLang="en-US" sz="1200">
                        <a:latin typeface="Times New Roman" pitchFamily="18" charset="0"/>
                      </a:endParaRPr>
                    </a:p>
                  </p:txBody>
                </p:sp>
              </p:grpSp>
            </p:grpSp>
            <p:grpSp>
              <p:nvGrpSpPr>
                <p:cNvPr id="12310" name="Group 31"/>
                <p:cNvGrpSpPr>
                  <a:grpSpLocks noChangeAspect="1"/>
                </p:cNvGrpSpPr>
                <p:nvPr/>
              </p:nvGrpSpPr>
              <p:grpSpPr bwMode="auto">
                <a:xfrm>
                  <a:off x="1056" y="3248"/>
                  <a:ext cx="1708" cy="196"/>
                  <a:chOff x="1080" y="3256"/>
                  <a:chExt cx="1708" cy="196"/>
                </a:xfrm>
              </p:grpSpPr>
              <p:sp>
                <p:nvSpPr>
                  <p:cNvPr id="12328" name="Line 32"/>
                  <p:cNvSpPr>
                    <a:spLocks noChangeAspect="1" noChangeShapeType="1"/>
                  </p:cNvSpPr>
                  <p:nvPr/>
                </p:nvSpPr>
                <p:spPr bwMode="auto">
                  <a:xfrm>
                    <a:off x="1080" y="3260"/>
                    <a:ext cx="0" cy="19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29" name="Line 33"/>
                  <p:cNvSpPr>
                    <a:spLocks noChangeAspect="1" noChangeShapeType="1"/>
                  </p:cNvSpPr>
                  <p:nvPr/>
                </p:nvSpPr>
                <p:spPr bwMode="auto">
                  <a:xfrm>
                    <a:off x="1936" y="3256"/>
                    <a:ext cx="0" cy="19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330" name="Line 34"/>
                  <p:cNvSpPr>
                    <a:spLocks noChangeAspect="1" noChangeShapeType="1"/>
                  </p:cNvSpPr>
                  <p:nvPr/>
                </p:nvSpPr>
                <p:spPr bwMode="auto">
                  <a:xfrm>
                    <a:off x="2788" y="3260"/>
                    <a:ext cx="0" cy="19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12311" name="Picture 35" descr="04-17-1998_chl_mcsst_pai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 y="1776"/>
                  <a:ext cx="5496" cy="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12" name="Group 36"/>
                <p:cNvGrpSpPr>
                  <a:grpSpLocks noChangeAspect="1"/>
                </p:cNvGrpSpPr>
                <p:nvPr/>
              </p:nvGrpSpPr>
              <p:grpSpPr bwMode="auto">
                <a:xfrm>
                  <a:off x="3149" y="2531"/>
                  <a:ext cx="512" cy="590"/>
                  <a:chOff x="3131" y="2543"/>
                  <a:chExt cx="512" cy="590"/>
                </a:xfrm>
              </p:grpSpPr>
              <p:sp>
                <p:nvSpPr>
                  <p:cNvPr id="12321" name="Text Box 37"/>
                  <p:cNvSpPr txBox="1">
                    <a:spLocks noChangeAspect="1" noChangeArrowheads="1"/>
                  </p:cNvSpPr>
                  <p:nvPr/>
                </p:nvSpPr>
                <p:spPr bwMode="auto">
                  <a:xfrm>
                    <a:off x="3131" y="2938"/>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p>
                </p:txBody>
              </p:sp>
              <p:sp>
                <p:nvSpPr>
                  <p:cNvPr id="12322" name="Text Box 38"/>
                  <p:cNvSpPr txBox="1">
                    <a:spLocks noChangeAspect="1" noChangeArrowheads="1"/>
                  </p:cNvSpPr>
                  <p:nvPr/>
                </p:nvSpPr>
                <p:spPr bwMode="auto">
                  <a:xfrm>
                    <a:off x="3247" y="2857"/>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p>
                </p:txBody>
              </p:sp>
              <p:sp>
                <p:nvSpPr>
                  <p:cNvPr id="12323" name="Text Box 39"/>
                  <p:cNvSpPr txBox="1">
                    <a:spLocks noChangeAspect="1" noChangeArrowheads="1"/>
                  </p:cNvSpPr>
                  <p:nvPr/>
                </p:nvSpPr>
                <p:spPr bwMode="auto">
                  <a:xfrm>
                    <a:off x="3247" y="2781"/>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p>
                </p:txBody>
              </p:sp>
              <p:sp>
                <p:nvSpPr>
                  <p:cNvPr id="12324" name="Text Box 40"/>
                  <p:cNvSpPr txBox="1">
                    <a:spLocks noChangeAspect="1" noChangeArrowheads="1"/>
                  </p:cNvSpPr>
                  <p:nvPr/>
                </p:nvSpPr>
                <p:spPr bwMode="auto">
                  <a:xfrm>
                    <a:off x="3296" y="2727"/>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endParaRPr lang="en-US" altLang="en-US" sz="900">
                      <a:latin typeface="Times New Roman" pitchFamily="18" charset="0"/>
                    </a:endParaRPr>
                  </a:p>
                </p:txBody>
              </p:sp>
              <p:sp>
                <p:nvSpPr>
                  <p:cNvPr id="12325" name="Text Box 41"/>
                  <p:cNvSpPr txBox="1">
                    <a:spLocks noChangeAspect="1" noChangeArrowheads="1"/>
                  </p:cNvSpPr>
                  <p:nvPr/>
                </p:nvSpPr>
                <p:spPr bwMode="auto">
                  <a:xfrm>
                    <a:off x="3322" y="2655"/>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endParaRPr lang="en-US" altLang="en-US" sz="900">
                      <a:latin typeface="Times New Roman" pitchFamily="18" charset="0"/>
                    </a:endParaRPr>
                  </a:p>
                </p:txBody>
              </p:sp>
              <p:sp>
                <p:nvSpPr>
                  <p:cNvPr id="12326" name="Text Box 42"/>
                  <p:cNvSpPr txBox="1">
                    <a:spLocks noChangeAspect="1" noChangeArrowheads="1"/>
                  </p:cNvSpPr>
                  <p:nvPr/>
                </p:nvSpPr>
                <p:spPr bwMode="auto">
                  <a:xfrm>
                    <a:off x="3339" y="2589"/>
                    <a:ext cx="284"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endParaRPr lang="en-US" altLang="en-US" sz="900">
                      <a:latin typeface="Times New Roman" pitchFamily="18" charset="0"/>
                    </a:endParaRPr>
                  </a:p>
                </p:txBody>
              </p:sp>
              <p:sp>
                <p:nvSpPr>
                  <p:cNvPr id="12327" name="Text Box 43"/>
                  <p:cNvSpPr txBox="1">
                    <a:spLocks noChangeAspect="1" noChangeArrowheads="1"/>
                  </p:cNvSpPr>
                  <p:nvPr/>
                </p:nvSpPr>
                <p:spPr bwMode="auto">
                  <a:xfrm>
                    <a:off x="3358" y="2543"/>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solidFill>
                          <a:schemeClr val="bg1"/>
                        </a:solidFill>
                        <a:latin typeface="Times New Roman" pitchFamily="18" charset="0"/>
                      </a:rPr>
                      <a:t>*</a:t>
                    </a:r>
                    <a:endParaRPr lang="en-US" altLang="en-US" sz="900">
                      <a:latin typeface="Times New Roman" pitchFamily="18" charset="0"/>
                    </a:endParaRPr>
                  </a:p>
                </p:txBody>
              </p:sp>
            </p:grpSp>
            <p:grpSp>
              <p:nvGrpSpPr>
                <p:cNvPr id="12313" name="Group 44"/>
                <p:cNvGrpSpPr>
                  <a:grpSpLocks noChangeAspect="1"/>
                </p:cNvGrpSpPr>
                <p:nvPr/>
              </p:nvGrpSpPr>
              <p:grpSpPr bwMode="auto">
                <a:xfrm>
                  <a:off x="393" y="2545"/>
                  <a:ext cx="507" cy="585"/>
                  <a:chOff x="3131" y="2545"/>
                  <a:chExt cx="507" cy="585"/>
                </a:xfrm>
              </p:grpSpPr>
              <p:sp>
                <p:nvSpPr>
                  <p:cNvPr id="12314" name="Text Box 45"/>
                  <p:cNvSpPr txBox="1">
                    <a:spLocks noChangeAspect="1" noChangeArrowheads="1"/>
                  </p:cNvSpPr>
                  <p:nvPr/>
                </p:nvSpPr>
                <p:spPr bwMode="auto">
                  <a:xfrm>
                    <a:off x="3131" y="2935"/>
                    <a:ext cx="285"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endParaRPr lang="en-US" altLang="en-US" sz="900">
                      <a:solidFill>
                        <a:schemeClr val="bg1"/>
                      </a:solidFill>
                      <a:latin typeface="Times New Roman" pitchFamily="18" charset="0"/>
                    </a:endParaRPr>
                  </a:p>
                </p:txBody>
              </p:sp>
              <p:sp>
                <p:nvSpPr>
                  <p:cNvPr id="12315" name="Text Box 46"/>
                  <p:cNvSpPr txBox="1">
                    <a:spLocks noChangeAspect="1" noChangeArrowheads="1"/>
                  </p:cNvSpPr>
                  <p:nvPr/>
                </p:nvSpPr>
                <p:spPr bwMode="auto">
                  <a:xfrm>
                    <a:off x="3247" y="2858"/>
                    <a:ext cx="286"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endParaRPr lang="en-US" altLang="en-US" sz="900">
                      <a:solidFill>
                        <a:schemeClr val="bg1"/>
                      </a:solidFill>
                      <a:latin typeface="Times New Roman" pitchFamily="18" charset="0"/>
                    </a:endParaRPr>
                  </a:p>
                </p:txBody>
              </p:sp>
              <p:sp>
                <p:nvSpPr>
                  <p:cNvPr id="12316" name="Text Box 47"/>
                  <p:cNvSpPr txBox="1">
                    <a:spLocks noChangeAspect="1" noChangeArrowheads="1"/>
                  </p:cNvSpPr>
                  <p:nvPr/>
                </p:nvSpPr>
                <p:spPr bwMode="auto">
                  <a:xfrm>
                    <a:off x="3247" y="2786"/>
                    <a:ext cx="286"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endParaRPr lang="en-US" altLang="en-US" sz="900">
                      <a:solidFill>
                        <a:schemeClr val="bg1"/>
                      </a:solidFill>
                      <a:latin typeface="Times New Roman" pitchFamily="18" charset="0"/>
                    </a:endParaRPr>
                  </a:p>
                </p:txBody>
              </p:sp>
              <p:sp>
                <p:nvSpPr>
                  <p:cNvPr id="12317" name="Text Box 48"/>
                  <p:cNvSpPr txBox="1">
                    <a:spLocks noChangeAspect="1" noChangeArrowheads="1"/>
                  </p:cNvSpPr>
                  <p:nvPr/>
                </p:nvSpPr>
                <p:spPr bwMode="auto">
                  <a:xfrm>
                    <a:off x="3292" y="2731"/>
                    <a:ext cx="286"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p>
                </p:txBody>
              </p:sp>
              <p:sp>
                <p:nvSpPr>
                  <p:cNvPr id="12318" name="Text Box 49"/>
                  <p:cNvSpPr txBox="1">
                    <a:spLocks noChangeAspect="1" noChangeArrowheads="1"/>
                  </p:cNvSpPr>
                  <p:nvPr/>
                </p:nvSpPr>
                <p:spPr bwMode="auto">
                  <a:xfrm>
                    <a:off x="3324" y="2653"/>
                    <a:ext cx="286"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p>
                </p:txBody>
              </p:sp>
              <p:sp>
                <p:nvSpPr>
                  <p:cNvPr id="12319" name="Text Box 50"/>
                  <p:cNvSpPr txBox="1">
                    <a:spLocks noChangeAspect="1" noChangeArrowheads="1"/>
                  </p:cNvSpPr>
                  <p:nvPr/>
                </p:nvSpPr>
                <p:spPr bwMode="auto">
                  <a:xfrm>
                    <a:off x="3337" y="2592"/>
                    <a:ext cx="285" cy="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p>
                </p:txBody>
              </p:sp>
              <p:sp>
                <p:nvSpPr>
                  <p:cNvPr id="12320" name="Text Box 51"/>
                  <p:cNvSpPr txBox="1">
                    <a:spLocks noChangeAspect="1" noChangeArrowheads="1"/>
                  </p:cNvSpPr>
                  <p:nvPr/>
                </p:nvSpPr>
                <p:spPr bwMode="auto">
                  <a:xfrm>
                    <a:off x="3354" y="2545"/>
                    <a:ext cx="284" cy="1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900">
                        <a:latin typeface="Times New Roman" pitchFamily="18" charset="0"/>
                      </a:rPr>
                      <a:t>*</a:t>
                    </a:r>
                  </a:p>
                </p:txBody>
              </p:sp>
            </p:grpSp>
          </p:grpSp>
          <p:sp>
            <p:nvSpPr>
              <p:cNvPr id="12307" name="Text Box 52"/>
              <p:cNvSpPr txBox="1">
                <a:spLocks noChangeAspect="1" noChangeArrowheads="1"/>
              </p:cNvSpPr>
              <p:nvPr/>
            </p:nvSpPr>
            <p:spPr bwMode="auto">
              <a:xfrm>
                <a:off x="3580" y="1508"/>
                <a:ext cx="217"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1</a:t>
                </a:r>
              </a:p>
            </p:txBody>
          </p:sp>
          <p:sp>
            <p:nvSpPr>
              <p:cNvPr id="12308" name="Text Box 53"/>
              <p:cNvSpPr txBox="1">
                <a:spLocks noChangeAspect="1" noChangeArrowheads="1"/>
              </p:cNvSpPr>
              <p:nvPr/>
            </p:nvSpPr>
            <p:spPr bwMode="auto">
              <a:xfrm>
                <a:off x="3329" y="1794"/>
                <a:ext cx="218"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chemeClr val="bg1"/>
                    </a:solidFill>
                  </a:rPr>
                  <a:t>7</a:t>
                </a:r>
              </a:p>
            </p:txBody>
          </p:sp>
        </p:grpSp>
      </p:grpSp>
      <p:grpSp>
        <p:nvGrpSpPr>
          <p:cNvPr id="12293" name="Group 62"/>
          <p:cNvGrpSpPr>
            <a:grpSpLocks/>
          </p:cNvGrpSpPr>
          <p:nvPr/>
        </p:nvGrpSpPr>
        <p:grpSpPr bwMode="auto">
          <a:xfrm>
            <a:off x="141288" y="860425"/>
            <a:ext cx="3821112" cy="2935288"/>
            <a:chOff x="89" y="542"/>
            <a:chExt cx="2407" cy="1849"/>
          </a:xfrm>
        </p:grpSpPr>
        <p:sp>
          <p:nvSpPr>
            <p:cNvPr id="12302" name="Text Box 7"/>
            <p:cNvSpPr txBox="1">
              <a:spLocks noChangeArrowheads="1"/>
            </p:cNvSpPr>
            <p:nvPr/>
          </p:nvSpPr>
          <p:spPr bwMode="auto">
            <a:xfrm>
              <a:off x="288" y="2160"/>
              <a:ext cx="16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High topographic relief</a:t>
              </a:r>
            </a:p>
          </p:txBody>
        </p:sp>
        <p:pic>
          <p:nvPicPr>
            <p:cNvPr id="12303" name="Picture 5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 y="542"/>
              <a:ext cx="2407"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294" name="Text Box 55"/>
          <p:cNvSpPr txBox="1">
            <a:spLocks noChangeArrowheads="1"/>
          </p:cNvSpPr>
          <p:nvPr/>
        </p:nvSpPr>
        <p:spPr bwMode="auto">
          <a:xfrm rot="599147">
            <a:off x="706438" y="1376363"/>
            <a:ext cx="19192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400" b="1">
                <a:solidFill>
                  <a:schemeClr val="bg1"/>
                </a:solidFill>
              </a:rPr>
              <a:t>Santa Barbara Basin</a:t>
            </a:r>
          </a:p>
          <a:p>
            <a:pPr algn="ctr" eaLnBrk="1" hangingPunct="1">
              <a:spcBef>
                <a:spcPct val="0"/>
              </a:spcBef>
              <a:buFontTx/>
              <a:buNone/>
            </a:pPr>
            <a:r>
              <a:rPr lang="en-US" altLang="en-US" sz="1400" b="1">
                <a:solidFill>
                  <a:schemeClr val="bg1"/>
                </a:solidFill>
              </a:rPr>
              <a:t>609 m</a:t>
            </a:r>
          </a:p>
        </p:txBody>
      </p:sp>
      <p:sp>
        <p:nvSpPr>
          <p:cNvPr id="12295" name="Oval 56"/>
          <p:cNvSpPr>
            <a:spLocks noChangeAspect="1" noChangeArrowheads="1"/>
          </p:cNvSpPr>
          <p:nvPr/>
        </p:nvSpPr>
        <p:spPr bwMode="auto">
          <a:xfrm>
            <a:off x="2133600" y="1143000"/>
            <a:ext cx="92075" cy="920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296" name="Text Box 57"/>
          <p:cNvSpPr txBox="1">
            <a:spLocks noChangeArrowheads="1"/>
          </p:cNvSpPr>
          <p:nvPr/>
        </p:nvSpPr>
        <p:spPr bwMode="auto">
          <a:xfrm>
            <a:off x="2193925" y="947738"/>
            <a:ext cx="12144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solidFill>
                  <a:schemeClr val="bg1"/>
                </a:solidFill>
              </a:rPr>
              <a:t>Santa Barbara</a:t>
            </a:r>
          </a:p>
        </p:txBody>
      </p:sp>
      <p:sp>
        <p:nvSpPr>
          <p:cNvPr id="12299" name="Text Box 8"/>
          <p:cNvSpPr txBox="1">
            <a:spLocks noChangeArrowheads="1"/>
          </p:cNvSpPr>
          <p:nvPr/>
        </p:nvSpPr>
        <p:spPr bwMode="auto">
          <a:xfrm>
            <a:off x="1066800" y="6248400"/>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t>Complex circulation</a:t>
            </a:r>
          </a:p>
        </p:txBody>
      </p:sp>
      <p:sp>
        <p:nvSpPr>
          <p:cNvPr id="12347" name="Text Box 10"/>
          <p:cNvSpPr txBox="1">
            <a:spLocks noChangeArrowheads="1"/>
          </p:cNvSpPr>
          <p:nvPr/>
        </p:nvSpPr>
        <p:spPr bwMode="auto">
          <a:xfrm>
            <a:off x="4724400" y="6248400"/>
            <a:ext cx="395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t>System of no take marine reserves</a:t>
            </a:r>
          </a:p>
        </p:txBody>
      </p:sp>
      <p:pic>
        <p:nvPicPr>
          <p:cNvPr id="2" name="Picture 1"/>
          <p:cNvPicPr>
            <a:picLocks noChangeAspect="1"/>
          </p:cNvPicPr>
          <p:nvPr/>
        </p:nvPicPr>
        <p:blipFill>
          <a:blip r:embed="rId6" cstate="screen">
            <a:extLst>
              <a:ext uri="{BEBA8EAE-BF5A-486C-A8C5-ECC9F3942E4B}">
                <a14:imgProps xmlns:a14="http://schemas.microsoft.com/office/drawing/2010/main">
                  <a14:imgLayer r:embed="rId7">
                    <a14:imgEffect>
                      <a14:sharpenSoften amount="72000"/>
                    </a14:imgEffect>
                  </a14:imgLayer>
                </a14:imgProps>
              </a:ext>
              <a:ext uri="{28A0092B-C50C-407E-A947-70E740481C1C}">
                <a14:useLocalDpi xmlns:a14="http://schemas.microsoft.com/office/drawing/2010/main"/>
              </a:ext>
            </a:extLst>
          </a:blip>
          <a:stretch>
            <a:fillRect/>
          </a:stretch>
        </p:blipFill>
        <p:spPr>
          <a:xfrm>
            <a:off x="4991100" y="3962400"/>
            <a:ext cx="3368080" cy="2280628"/>
          </a:xfrm>
          <a:prstGeom prst="rect">
            <a:avLst/>
          </a:prstGeom>
        </p:spPr>
      </p:pic>
      <p:grpSp>
        <p:nvGrpSpPr>
          <p:cNvPr id="5" name="Group 4"/>
          <p:cNvGrpSpPr/>
          <p:nvPr/>
        </p:nvGrpSpPr>
        <p:grpSpPr>
          <a:xfrm>
            <a:off x="457200" y="4191000"/>
            <a:ext cx="3733800" cy="2136711"/>
            <a:chOff x="457200" y="4191000"/>
            <a:chExt cx="3733800" cy="2136711"/>
          </a:xfrm>
        </p:grpSpPr>
        <p:pic>
          <p:nvPicPr>
            <p:cNvPr id="12298" name="Picture 3" descr="tot_02_09_06"/>
            <p:cNvPicPr>
              <a:picLocks noChangeAspect="1" noChangeArrowheads="1"/>
            </p:cNvPicPr>
            <p:nvPr/>
          </p:nvPicPr>
          <p:blipFill>
            <a:blip r:embed="rId8">
              <a:lum bright="-6000" contrast="18000"/>
              <a:extLst>
                <a:ext uri="{28A0092B-C50C-407E-A947-70E740481C1C}">
                  <a14:useLocalDpi xmlns:a14="http://schemas.microsoft.com/office/drawing/2010/main"/>
                </a:ext>
              </a:extLst>
            </a:blip>
            <a:srcRect/>
            <a:stretch>
              <a:fillRect/>
            </a:stretch>
          </p:blipFill>
          <p:spPr bwMode="auto">
            <a:xfrm>
              <a:off x="457200" y="4191000"/>
              <a:ext cx="3505200" cy="213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Oval 58"/>
            <p:cNvSpPr>
              <a:spLocks noChangeAspect="1" noChangeArrowheads="1"/>
            </p:cNvSpPr>
            <p:nvPr/>
          </p:nvSpPr>
          <p:spPr bwMode="auto">
            <a:xfrm flipV="1">
              <a:off x="3149600" y="4860925"/>
              <a:ext cx="76200" cy="76200"/>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2301" name="Text Box 59"/>
            <p:cNvSpPr txBox="1">
              <a:spLocks noChangeArrowheads="1"/>
            </p:cNvSpPr>
            <p:nvPr/>
          </p:nvSpPr>
          <p:spPr bwMode="auto">
            <a:xfrm>
              <a:off x="3149600" y="4708525"/>
              <a:ext cx="1041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b="1">
                  <a:solidFill>
                    <a:srgbClr val="0000FF"/>
                  </a:solidFill>
                </a:rPr>
                <a:t>Santa Barbara</a:t>
              </a:r>
            </a:p>
          </p:txBody>
        </p:sp>
        <p:sp>
          <p:nvSpPr>
            <p:cNvPr id="4" name="Rectangle 3"/>
            <p:cNvSpPr/>
            <p:nvPr/>
          </p:nvSpPr>
          <p:spPr>
            <a:xfrm>
              <a:off x="2225675" y="4191000"/>
              <a:ext cx="1000125" cy="517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r="7945" b="6612"/>
          <a:stretch>
            <a:fillRect/>
          </a:stretch>
        </p:blipFill>
        <p:spPr bwMode="auto">
          <a:xfrm>
            <a:off x="152400" y="3886200"/>
            <a:ext cx="183991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r="4362" b="6612"/>
          <a:stretch>
            <a:fillRect/>
          </a:stretch>
        </p:blipFill>
        <p:spPr bwMode="auto">
          <a:xfrm>
            <a:off x="1981200" y="3886200"/>
            <a:ext cx="3019425" cy="23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16"/>
          <p:cNvSpPr txBox="1">
            <a:spLocks noChangeArrowheads="1"/>
          </p:cNvSpPr>
          <p:nvPr/>
        </p:nvSpPr>
        <p:spPr bwMode="auto">
          <a:xfrm>
            <a:off x="1905000" y="161925"/>
            <a:ext cx="5638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b="1" dirty="0">
                <a:solidFill>
                  <a:srgbClr val="000066"/>
                </a:solidFill>
                <a:latin typeface="+mn-lt"/>
              </a:rPr>
              <a:t>Land Attributes of SBC LTER</a:t>
            </a:r>
          </a:p>
        </p:txBody>
      </p:sp>
      <p:grpSp>
        <p:nvGrpSpPr>
          <p:cNvPr id="11269" name="Group 28"/>
          <p:cNvGrpSpPr>
            <a:grpSpLocks/>
          </p:cNvGrpSpPr>
          <p:nvPr/>
        </p:nvGrpSpPr>
        <p:grpSpPr bwMode="auto">
          <a:xfrm>
            <a:off x="152400" y="912813"/>
            <a:ext cx="4953000" cy="2895600"/>
            <a:chOff x="96" y="528"/>
            <a:chExt cx="3024" cy="1676"/>
          </a:xfrm>
        </p:grpSpPr>
        <p:pic>
          <p:nvPicPr>
            <p:cNvPr id="11276" name="Picture 2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 y="528"/>
              <a:ext cx="3024"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21"/>
            <p:cNvSpPr txBox="1">
              <a:spLocks noChangeArrowheads="1"/>
            </p:cNvSpPr>
            <p:nvPr/>
          </p:nvSpPr>
          <p:spPr bwMode="auto">
            <a:xfrm>
              <a:off x="192" y="576"/>
              <a:ext cx="12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Varied land cover</a:t>
              </a:r>
            </a:p>
          </p:txBody>
        </p:sp>
      </p:grpSp>
      <p:sp>
        <p:nvSpPr>
          <p:cNvPr id="11270" name="Text Box 22"/>
          <p:cNvSpPr txBox="1">
            <a:spLocks noChangeArrowheads="1"/>
          </p:cNvSpPr>
          <p:nvPr/>
        </p:nvSpPr>
        <p:spPr bwMode="auto">
          <a:xfrm>
            <a:off x="762000" y="63388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Episodic stream flows</a:t>
            </a:r>
          </a:p>
        </p:txBody>
      </p:sp>
      <p:grpSp>
        <p:nvGrpSpPr>
          <p:cNvPr id="11271" name="Group 1"/>
          <p:cNvGrpSpPr>
            <a:grpSpLocks/>
          </p:cNvGrpSpPr>
          <p:nvPr/>
        </p:nvGrpSpPr>
        <p:grpSpPr bwMode="auto">
          <a:xfrm>
            <a:off x="5257800" y="762000"/>
            <a:ext cx="3657600" cy="3048000"/>
            <a:chOff x="5257800" y="762000"/>
            <a:chExt cx="3657600" cy="3048000"/>
          </a:xfrm>
        </p:grpSpPr>
        <p:pic>
          <p:nvPicPr>
            <p:cNvPr id="11274" name="Picture 4"/>
            <p:cNvPicPr>
              <a:picLocks noChangeAspect="1" noChangeArrowheads="1"/>
            </p:cNvPicPr>
            <p:nvPr/>
          </p:nvPicPr>
          <p:blipFill>
            <a:blip r:embed="rId6" cstate="screen">
              <a:lum contrast="20000"/>
              <a:extLst>
                <a:ext uri="{28A0092B-C50C-407E-A947-70E740481C1C}">
                  <a14:useLocalDpi xmlns:a14="http://schemas.microsoft.com/office/drawing/2010/main"/>
                </a:ext>
              </a:extLst>
            </a:blip>
            <a:srcRect l="1848" t="2499" r="3922" b="4997"/>
            <a:stretch>
              <a:fillRect/>
            </a:stretch>
          </p:blipFill>
          <p:spPr bwMode="auto">
            <a:xfrm>
              <a:off x="5257800" y="762000"/>
              <a:ext cx="3657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5" name="Text Box 23"/>
            <p:cNvSpPr txBox="1">
              <a:spLocks noChangeArrowheads="1"/>
            </p:cNvSpPr>
            <p:nvPr/>
          </p:nvSpPr>
          <p:spPr bwMode="auto">
            <a:xfrm>
              <a:off x="5342860" y="762000"/>
              <a:ext cx="3572540" cy="64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t>Diverse watersheds with steep slopes</a:t>
              </a:r>
            </a:p>
          </p:txBody>
        </p:sp>
      </p:grpSp>
      <p:pic>
        <p:nvPicPr>
          <p:cNvPr id="11272" name="Picture 24" descr="Jesusita_Fire_May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05400" y="3886200"/>
            <a:ext cx="38100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25"/>
          <p:cNvSpPr txBox="1">
            <a:spLocks noChangeArrowheads="1"/>
          </p:cNvSpPr>
          <p:nvPr/>
        </p:nvSpPr>
        <p:spPr bwMode="auto">
          <a:xfrm>
            <a:off x="6019800" y="6338888"/>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a:t>Periodic fires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13023</TotalTime>
  <Words>2776</Words>
  <Application>Microsoft Office PowerPoint</Application>
  <PresentationFormat>On-screen Show (4:3)</PresentationFormat>
  <Paragraphs>315</Paragraphs>
  <Slides>37</Slides>
  <Notes>15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Default Design</vt:lpstr>
      <vt:lpstr>SPW 9.0 Graph</vt:lpstr>
      <vt:lpstr>SPW 10.0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 Reed</dc:creator>
  <cp:lastModifiedBy>Dan Reed</cp:lastModifiedBy>
  <cp:revision>387</cp:revision>
  <cp:lastPrinted>2015-10-02T18:49:02Z</cp:lastPrinted>
  <dcterms:created xsi:type="dcterms:W3CDTF">2003-05-26T15:52:37Z</dcterms:created>
  <dcterms:modified xsi:type="dcterms:W3CDTF">2015-10-20T00:06:03Z</dcterms:modified>
</cp:coreProperties>
</file>