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6"/>
  </p:notesMasterIdLst>
  <p:sldIdLst>
    <p:sldId id="320" r:id="rId2"/>
    <p:sldId id="408" r:id="rId3"/>
    <p:sldId id="409" r:id="rId4"/>
    <p:sldId id="410" r:id="rId5"/>
    <p:sldId id="411" r:id="rId6"/>
    <p:sldId id="413" r:id="rId7"/>
    <p:sldId id="414" r:id="rId8"/>
    <p:sldId id="415" r:id="rId9"/>
    <p:sldId id="446" r:id="rId10"/>
    <p:sldId id="441" r:id="rId11"/>
    <p:sldId id="416" r:id="rId12"/>
    <p:sldId id="438" r:id="rId13"/>
    <p:sldId id="423" r:id="rId14"/>
    <p:sldId id="444" r:id="rId15"/>
    <p:sldId id="439" r:id="rId16"/>
    <p:sldId id="440" r:id="rId17"/>
    <p:sldId id="418" r:id="rId18"/>
    <p:sldId id="436" r:id="rId19"/>
    <p:sldId id="443" r:id="rId20"/>
    <p:sldId id="437" r:id="rId21"/>
    <p:sldId id="419" r:id="rId22"/>
    <p:sldId id="428" r:id="rId23"/>
    <p:sldId id="430" r:id="rId24"/>
    <p:sldId id="445" r:id="rId25"/>
  </p:sldIdLst>
  <p:sldSz cx="9144000" cy="6858000" type="screen4x3"/>
  <p:notesSz cx="7010400" cy="9296400"/>
  <p:defaultTextStyle>
    <a:defPPr>
      <a:defRPr lang="en-US"/>
    </a:defPPr>
    <a:lvl1pPr algn="l" rtl="0" fontAlgn="base">
      <a:spcBef>
        <a:spcPct val="0"/>
      </a:spcBef>
      <a:spcAft>
        <a:spcPct val="0"/>
      </a:spcAft>
      <a:defRPr kern="1200">
        <a:solidFill>
          <a:schemeClr val="tx1"/>
        </a:solidFill>
        <a:latin typeface="Arial" pitchFamily="34" charset="0"/>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66"/>
    <a:srgbClr val="000099"/>
    <a:srgbClr val="0000FF"/>
    <a:srgbClr val="FFFF00"/>
    <a:srgbClr val="3333FF"/>
    <a:srgbClr val="008000"/>
    <a:srgbClr val="99CCFF"/>
    <a:srgbClr val="66CCFF"/>
    <a:srgbClr val="008080"/>
    <a:srgbClr val="CC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054" autoAdjust="0"/>
    <p:restoredTop sz="88945" autoAdjust="0"/>
  </p:normalViewPr>
  <p:slideViewPr>
    <p:cSldViewPr>
      <p:cViewPr>
        <p:scale>
          <a:sx n="90" d="100"/>
          <a:sy n="90" d="100"/>
        </p:scale>
        <p:origin x="-2220" y="-63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5.w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17.wmf"/><Relationship Id="rId1" Type="http://schemas.openxmlformats.org/officeDocument/2006/relationships/image" Target="../media/image16.wmf"/></Relationships>
</file>

<file path=ppt/drawings/_rels/vmlDrawing4.vml.rels><?xml version="1.0" encoding="UTF-8" standalone="yes"?>
<Relationships xmlns="http://schemas.openxmlformats.org/package/2006/relationships"><Relationship Id="rId2" Type="http://schemas.openxmlformats.org/officeDocument/2006/relationships/image" Target="../media/image19.wmf"/><Relationship Id="rId1" Type="http://schemas.openxmlformats.org/officeDocument/2006/relationships/image" Target="../media/image18.wmf"/></Relationships>
</file>

<file path=ppt/drawings/_rels/vmlDrawing5.vml.rels><?xml version="1.0" encoding="UTF-8" standalone="yes"?>
<Relationships xmlns="http://schemas.openxmlformats.org/package/2006/relationships"><Relationship Id="rId2" Type="http://schemas.openxmlformats.org/officeDocument/2006/relationships/image" Target="../media/image62.wmf"/><Relationship Id="rId1" Type="http://schemas.openxmlformats.org/officeDocument/2006/relationships/image" Target="../media/image61.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3037840" cy="4648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77" tIns="46589" rIns="93177" bIns="46589" numCol="1" anchor="t" anchorCtr="0" compatLnSpc="1">
            <a:prstTxWarp prst="textNoShape">
              <a:avLst/>
            </a:prstTxWarp>
          </a:bodyPr>
          <a:lstStyle>
            <a:lvl1pPr>
              <a:defRPr sz="1200">
                <a:latin typeface="Arial" charset="0"/>
              </a:defRPr>
            </a:lvl1pPr>
          </a:lstStyle>
          <a:p>
            <a:pPr>
              <a:defRPr/>
            </a:pPr>
            <a:endParaRPr lang="en-US"/>
          </a:p>
        </p:txBody>
      </p:sp>
      <p:sp>
        <p:nvSpPr>
          <p:cNvPr id="4099" name="Rectangle 3"/>
          <p:cNvSpPr>
            <a:spLocks noGrp="1" noChangeArrowheads="1"/>
          </p:cNvSpPr>
          <p:nvPr>
            <p:ph type="dt" idx="1"/>
          </p:nvPr>
        </p:nvSpPr>
        <p:spPr bwMode="auto">
          <a:xfrm>
            <a:off x="3970938" y="0"/>
            <a:ext cx="3037840" cy="4648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77" tIns="46589" rIns="93177" bIns="46589" numCol="1" anchor="t" anchorCtr="0" compatLnSpc="1">
            <a:prstTxWarp prst="textNoShape">
              <a:avLst/>
            </a:prstTxWarp>
          </a:bodyPr>
          <a:lstStyle>
            <a:lvl1pPr algn="r">
              <a:defRPr sz="1200">
                <a:latin typeface="Arial" charset="0"/>
              </a:defRPr>
            </a:lvl1pPr>
          </a:lstStyle>
          <a:p>
            <a:pPr>
              <a:defRPr/>
            </a:pPr>
            <a:endParaRPr lang="en-US"/>
          </a:p>
        </p:txBody>
      </p:sp>
      <p:sp>
        <p:nvSpPr>
          <p:cNvPr id="34820" name="Rectangle 4"/>
          <p:cNvSpPr>
            <a:spLocks noGrp="1" noRot="1" noChangeAspect="1" noChangeArrowheads="1" noTextEdit="1"/>
          </p:cNvSpPr>
          <p:nvPr>
            <p:ph type="sldImg" idx="2"/>
          </p:nvPr>
        </p:nvSpPr>
        <p:spPr bwMode="auto">
          <a:xfrm>
            <a:off x="1181100" y="696913"/>
            <a:ext cx="4648200" cy="348615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4101" name="Rectangle 5"/>
          <p:cNvSpPr>
            <a:spLocks noGrp="1" noChangeArrowheads="1"/>
          </p:cNvSpPr>
          <p:nvPr>
            <p:ph type="body" sz="quarter" idx="3"/>
          </p:nvPr>
        </p:nvSpPr>
        <p:spPr bwMode="auto">
          <a:xfrm>
            <a:off x="701040" y="4415790"/>
            <a:ext cx="5608320" cy="41833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77" tIns="46589" rIns="93177" bIns="46589"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4102" name="Rectangle 6"/>
          <p:cNvSpPr>
            <a:spLocks noGrp="1" noChangeArrowheads="1"/>
          </p:cNvSpPr>
          <p:nvPr>
            <p:ph type="ftr" sz="quarter" idx="4"/>
          </p:nvPr>
        </p:nvSpPr>
        <p:spPr bwMode="auto">
          <a:xfrm>
            <a:off x="0" y="8829967"/>
            <a:ext cx="3037840" cy="4648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77" tIns="46589" rIns="93177" bIns="46589" numCol="1" anchor="b" anchorCtr="0" compatLnSpc="1">
            <a:prstTxWarp prst="textNoShape">
              <a:avLst/>
            </a:prstTxWarp>
          </a:bodyPr>
          <a:lstStyle>
            <a:lvl1pPr>
              <a:defRPr sz="1200">
                <a:latin typeface="Arial" charset="0"/>
              </a:defRPr>
            </a:lvl1pPr>
          </a:lstStyle>
          <a:p>
            <a:pPr>
              <a:defRPr/>
            </a:pPr>
            <a:endParaRPr lang="en-US"/>
          </a:p>
        </p:txBody>
      </p:sp>
      <p:sp>
        <p:nvSpPr>
          <p:cNvPr id="4103" name="Rectangle 7"/>
          <p:cNvSpPr>
            <a:spLocks noGrp="1" noChangeArrowheads="1"/>
          </p:cNvSpPr>
          <p:nvPr>
            <p:ph type="sldNum" sz="quarter" idx="5"/>
          </p:nvPr>
        </p:nvSpPr>
        <p:spPr bwMode="auto">
          <a:xfrm>
            <a:off x="3970938" y="8829967"/>
            <a:ext cx="3037840" cy="4648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77" tIns="46589" rIns="93177" bIns="46589" numCol="1" anchor="b" anchorCtr="0" compatLnSpc="1">
            <a:prstTxWarp prst="textNoShape">
              <a:avLst/>
            </a:prstTxWarp>
          </a:bodyPr>
          <a:lstStyle>
            <a:lvl1pPr algn="r">
              <a:defRPr sz="1200">
                <a:latin typeface="Arial" charset="0"/>
              </a:defRPr>
            </a:lvl1pPr>
          </a:lstStyle>
          <a:p>
            <a:pPr>
              <a:defRPr/>
            </a:pPr>
            <a:fld id="{5B9F759A-F1D2-42CF-BDA4-8E0574ACEA3C}" type="slidenum">
              <a:rPr lang="en-US"/>
              <a:pPr>
                <a:defRPr/>
              </a:pPr>
              <a:t>‹#›</a:t>
            </a:fld>
            <a:endParaRPr lang="en-US"/>
          </a:p>
        </p:txBody>
      </p:sp>
    </p:spTree>
    <p:extLst>
      <p:ext uri="{BB962C8B-B14F-4D97-AF65-F5344CB8AC3E}">
        <p14:creationId xmlns:p14="http://schemas.microsoft.com/office/powerpoint/2010/main" val="269124920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itchFamily="34" charset="0"/>
              </a:defRPr>
            </a:lvl1pPr>
            <a:lvl2pPr marL="757066" indent="-291179" eaLnBrk="0" hangingPunct="0">
              <a:spcBef>
                <a:spcPct val="30000"/>
              </a:spcBef>
              <a:defRPr sz="1200">
                <a:solidFill>
                  <a:schemeClr val="tx1"/>
                </a:solidFill>
                <a:latin typeface="Arial" pitchFamily="34" charset="0"/>
              </a:defRPr>
            </a:lvl2pPr>
            <a:lvl3pPr marL="1164717" indent="-232943" eaLnBrk="0" hangingPunct="0">
              <a:spcBef>
                <a:spcPct val="30000"/>
              </a:spcBef>
              <a:defRPr sz="1200">
                <a:solidFill>
                  <a:schemeClr val="tx1"/>
                </a:solidFill>
                <a:latin typeface="Arial" pitchFamily="34" charset="0"/>
              </a:defRPr>
            </a:lvl3pPr>
            <a:lvl4pPr marL="1630604" indent="-232943" eaLnBrk="0" hangingPunct="0">
              <a:spcBef>
                <a:spcPct val="30000"/>
              </a:spcBef>
              <a:defRPr sz="1200">
                <a:solidFill>
                  <a:schemeClr val="tx1"/>
                </a:solidFill>
                <a:latin typeface="Arial" pitchFamily="34" charset="0"/>
              </a:defRPr>
            </a:lvl4pPr>
            <a:lvl5pPr marL="2096491" indent="-232943" eaLnBrk="0" hangingPunct="0">
              <a:spcBef>
                <a:spcPct val="30000"/>
              </a:spcBef>
              <a:defRPr sz="1200">
                <a:solidFill>
                  <a:schemeClr val="tx1"/>
                </a:solidFill>
                <a:latin typeface="Arial" pitchFamily="34" charset="0"/>
              </a:defRPr>
            </a:lvl5pPr>
            <a:lvl6pPr marL="2562377" indent="-232943" eaLnBrk="0" fontAlgn="base" hangingPunct="0">
              <a:spcBef>
                <a:spcPct val="30000"/>
              </a:spcBef>
              <a:spcAft>
                <a:spcPct val="0"/>
              </a:spcAft>
              <a:defRPr sz="1200">
                <a:solidFill>
                  <a:schemeClr val="tx1"/>
                </a:solidFill>
                <a:latin typeface="Arial" pitchFamily="34" charset="0"/>
              </a:defRPr>
            </a:lvl6pPr>
            <a:lvl7pPr marL="3028264" indent="-232943" eaLnBrk="0" fontAlgn="base" hangingPunct="0">
              <a:spcBef>
                <a:spcPct val="30000"/>
              </a:spcBef>
              <a:spcAft>
                <a:spcPct val="0"/>
              </a:spcAft>
              <a:defRPr sz="1200">
                <a:solidFill>
                  <a:schemeClr val="tx1"/>
                </a:solidFill>
                <a:latin typeface="Arial" pitchFamily="34" charset="0"/>
              </a:defRPr>
            </a:lvl7pPr>
            <a:lvl8pPr marL="3494151" indent="-232943" eaLnBrk="0" fontAlgn="base" hangingPunct="0">
              <a:spcBef>
                <a:spcPct val="30000"/>
              </a:spcBef>
              <a:spcAft>
                <a:spcPct val="0"/>
              </a:spcAft>
              <a:defRPr sz="1200">
                <a:solidFill>
                  <a:schemeClr val="tx1"/>
                </a:solidFill>
                <a:latin typeface="Arial" pitchFamily="34" charset="0"/>
              </a:defRPr>
            </a:lvl8pPr>
            <a:lvl9pPr marL="3960038" indent="-232943"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45612128-650F-4F8E-915C-61C21384AD2C}" type="slidenum">
              <a:rPr lang="en-US" altLang="en-US" smtClean="0"/>
              <a:pPr eaLnBrk="1" hangingPunct="1">
                <a:spcBef>
                  <a:spcPct val="0"/>
                </a:spcBef>
              </a:pPr>
              <a:t>1</a:t>
            </a:fld>
            <a:endParaRPr lang="en-US" altLang="en-US" smtClean="0"/>
          </a:p>
        </p:txBody>
      </p:sp>
      <p:sp>
        <p:nvSpPr>
          <p:cNvPr id="35843" name="Rectangle 2"/>
          <p:cNvSpPr>
            <a:spLocks noGrp="1" noRot="1" noChangeAspect="1" noChangeArrowheads="1" noTextEdit="1"/>
          </p:cNvSpPr>
          <p:nvPr>
            <p:ph type="sldImg"/>
          </p:nvPr>
        </p:nvSpPr>
        <p:spPr>
          <a:ln/>
        </p:spPr>
      </p:sp>
      <p:sp>
        <p:nvSpPr>
          <p:cNvPr id="35844" name="Rectangle 3"/>
          <p:cNvSpPr>
            <a:spLocks noGrp="1" noChangeArrowheads="1"/>
          </p:cNvSpPr>
          <p:nvPr>
            <p:ph type="body" idx="1"/>
          </p:nvPr>
        </p:nvSpPr>
        <p:spPr>
          <a:xfrm>
            <a:off x="934720" y="4415790"/>
            <a:ext cx="5140960" cy="4183380"/>
          </a:xfrm>
          <a:noFill/>
        </p:spPr>
        <p:txBody>
          <a:bodyPr/>
          <a:lstStyle/>
          <a:p>
            <a:pPr eaLnBrk="1" hangingPunct="1"/>
            <a:endParaRPr lang="en-US" altLang="en-US" smtClean="0">
              <a:latin typeface="Arial"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spcAft>
                <a:spcPts val="600"/>
              </a:spcAft>
              <a:buFont typeface="+mj-lt"/>
              <a:buAutoNum type="arabicPeriod"/>
            </a:pPr>
            <a:r>
              <a:rPr lang="en-US" sz="2000" dirty="0" smtClean="0"/>
              <a:t>Initiate time series to characterize spatial and temporal variability in NO</a:t>
            </a:r>
            <a:r>
              <a:rPr lang="en-US" sz="2000" baseline="-25000" dirty="0" smtClean="0"/>
              <a:t>3</a:t>
            </a:r>
            <a:r>
              <a:rPr lang="en-US" sz="2000" dirty="0" smtClean="0"/>
              <a:t>, NH</a:t>
            </a:r>
            <a:r>
              <a:rPr lang="en-US" sz="2000" baseline="-25000" dirty="0" smtClean="0"/>
              <a:t>4</a:t>
            </a:r>
            <a:r>
              <a:rPr lang="en-US" sz="2000" dirty="0" smtClean="0"/>
              <a:t> and DON</a:t>
            </a:r>
          </a:p>
          <a:p>
            <a:pPr marL="342900" indent="-342900">
              <a:spcAft>
                <a:spcPts val="600"/>
              </a:spcAft>
              <a:buFont typeface="+mj-lt"/>
              <a:buAutoNum type="arabicPeriod"/>
            </a:pPr>
            <a:r>
              <a:rPr lang="en-US" sz="2000" dirty="0" smtClean="0"/>
              <a:t>Measure efflux of DIN and DON from bottom </a:t>
            </a:r>
          </a:p>
          <a:p>
            <a:pPr marL="800100" lvl="1" indent="-342900">
              <a:spcAft>
                <a:spcPts val="600"/>
              </a:spcAft>
              <a:buFont typeface="Arial" panose="020B0604020202020204" pitchFamily="34" charset="0"/>
              <a:buChar char="•"/>
            </a:pPr>
            <a:r>
              <a:rPr lang="en-US" sz="1600" dirty="0" smtClean="0"/>
              <a:t>Measured estimates using benthic chambers</a:t>
            </a:r>
          </a:p>
          <a:p>
            <a:pPr marL="800100" lvl="1" indent="-342900">
              <a:spcAft>
                <a:spcPts val="600"/>
              </a:spcAft>
              <a:buFont typeface="Arial" panose="020B0604020202020204" pitchFamily="34" charset="0"/>
              <a:buChar char="•"/>
            </a:pPr>
            <a:r>
              <a:rPr lang="en-US" sz="1600" dirty="0" smtClean="0"/>
              <a:t>Calculated estimates using measurements of pore water concentrations and bottom turbulence</a:t>
            </a:r>
          </a:p>
          <a:p>
            <a:pPr marL="342900" indent="-342900">
              <a:spcAft>
                <a:spcPts val="600"/>
              </a:spcAft>
              <a:buFont typeface="+mj-lt"/>
              <a:buAutoNum type="arabicPeriod"/>
            </a:pPr>
            <a:r>
              <a:rPr lang="en-US" sz="2000" dirty="0" smtClean="0"/>
              <a:t>Make use of gradients in stable isotope signatures to distinguish benthic vs. water column and marine vs. terrestrial sources of N</a:t>
            </a:r>
          </a:p>
          <a:p>
            <a:pPr marL="342900" lvl="0" indent="-342900">
              <a:spcAft>
                <a:spcPts val="600"/>
              </a:spcAft>
              <a:buFont typeface="+mj-lt"/>
              <a:buAutoNum type="arabicPeriod"/>
            </a:pPr>
            <a:r>
              <a:rPr lang="en-US" sz="2000" dirty="0" smtClean="0"/>
              <a:t>Measure excretion by epiphytic and </a:t>
            </a:r>
            <a:r>
              <a:rPr lang="en-US" sz="2000" dirty="0" err="1" smtClean="0"/>
              <a:t>epibenthic</a:t>
            </a:r>
            <a:r>
              <a:rPr lang="en-US" sz="2000" dirty="0" smtClean="0"/>
              <a:t> consumers</a:t>
            </a:r>
          </a:p>
          <a:p>
            <a:endParaRPr lang="en-US" dirty="0"/>
          </a:p>
        </p:txBody>
      </p:sp>
      <p:sp>
        <p:nvSpPr>
          <p:cNvPr id="4" name="Slide Number Placeholder 3"/>
          <p:cNvSpPr>
            <a:spLocks noGrp="1"/>
          </p:cNvSpPr>
          <p:nvPr>
            <p:ph type="sldNum" sz="quarter" idx="10"/>
          </p:nvPr>
        </p:nvSpPr>
        <p:spPr/>
        <p:txBody>
          <a:bodyPr/>
          <a:lstStyle/>
          <a:p>
            <a:pPr>
              <a:defRPr/>
            </a:pPr>
            <a:fld id="{5B9F759A-F1D2-42CF-BDA4-8E0574ACEA3C}" type="slidenum">
              <a:rPr lang="en-US" smtClean="0"/>
              <a:pPr>
                <a:defRPr/>
              </a:pPr>
              <a:t>10</a:t>
            </a:fld>
            <a:endParaRPr lang="en-US"/>
          </a:p>
        </p:txBody>
      </p:sp>
    </p:spTree>
    <p:extLst>
      <p:ext uri="{BB962C8B-B14F-4D97-AF65-F5344CB8AC3E}">
        <p14:creationId xmlns:p14="http://schemas.microsoft.com/office/powerpoint/2010/main" val="27147133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spcAft>
                <a:spcPts val="600"/>
              </a:spcAft>
              <a:buFont typeface="Arial" panose="020B0604020202020204" pitchFamily="34" charset="0"/>
              <a:buChar char="•"/>
            </a:pPr>
            <a:r>
              <a:rPr lang="en-US" altLang="en-US" dirty="0" smtClean="0"/>
              <a:t>Time series data reveal </a:t>
            </a:r>
            <a:r>
              <a:rPr lang="en-US" dirty="0" smtClean="0">
                <a:latin typeface="Symbol MT" panose="05050102010706020507" pitchFamily="18" charset="2"/>
              </a:rPr>
              <a:t>d</a:t>
            </a:r>
            <a:r>
              <a:rPr lang="en-US" baseline="30000" dirty="0" smtClean="0"/>
              <a:t>13</a:t>
            </a:r>
            <a:r>
              <a:rPr lang="en-US" dirty="0" smtClean="0"/>
              <a:t>C </a:t>
            </a:r>
            <a:r>
              <a:rPr lang="en-US" altLang="en-US" dirty="0" smtClean="0"/>
              <a:t>of reef POM unrelated to the biomass of giant kelp </a:t>
            </a:r>
            <a:r>
              <a:rPr lang="en-US" altLang="en-US" sz="1050" i="1" dirty="0" smtClean="0"/>
              <a:t>(Page et al. 2008)</a:t>
            </a:r>
          </a:p>
          <a:p>
            <a:pPr marL="342900" indent="-342900">
              <a:spcAft>
                <a:spcPts val="600"/>
              </a:spcAft>
              <a:buFont typeface="Arial" panose="020B0604020202020204" pitchFamily="34" charset="0"/>
              <a:buChar char="•"/>
            </a:pPr>
            <a:r>
              <a:rPr lang="en-US" dirty="0" smtClean="0"/>
              <a:t>Kelp derived POC represents a very small fraction of reef POM </a:t>
            </a:r>
            <a:r>
              <a:rPr lang="en-US" sz="1050" i="1" dirty="0" smtClean="0"/>
              <a:t>(</a:t>
            </a:r>
            <a:r>
              <a:rPr lang="en-US" sz="1050" i="1" dirty="0" err="1" smtClean="0"/>
              <a:t>Yorke</a:t>
            </a:r>
            <a:r>
              <a:rPr lang="en-US" sz="1050" i="1" dirty="0" smtClean="0"/>
              <a:t> et al. 2013)</a:t>
            </a:r>
          </a:p>
          <a:p>
            <a:pPr marL="342900" indent="-342900">
              <a:spcAft>
                <a:spcPts val="600"/>
              </a:spcAft>
              <a:buFont typeface="Arial" panose="020B0604020202020204" pitchFamily="34" charset="0"/>
              <a:buChar char="•"/>
            </a:pPr>
            <a:r>
              <a:rPr lang="en-US" dirty="0" smtClean="0"/>
              <a:t>Growth of suspension feeders unaffected by suspended kelp detritus </a:t>
            </a:r>
            <a:r>
              <a:rPr lang="en-US" sz="1050" i="1" dirty="0" smtClean="0"/>
              <a:t>(</a:t>
            </a:r>
            <a:r>
              <a:rPr lang="en-US" sz="1050" i="1" dirty="0" err="1" smtClean="0"/>
              <a:t>Yorke</a:t>
            </a:r>
            <a:r>
              <a:rPr lang="en-US" sz="1050" i="1" dirty="0" smtClean="0"/>
              <a:t> in prep)</a:t>
            </a:r>
          </a:p>
          <a:p>
            <a:pPr marL="342900" indent="-342900">
              <a:spcAft>
                <a:spcPts val="600"/>
              </a:spcAft>
              <a:buFont typeface="Arial" panose="020B0604020202020204" pitchFamily="34" charset="0"/>
              <a:buChar char="•"/>
            </a:pPr>
            <a:r>
              <a:rPr lang="en-US" altLang="en-US" dirty="0" smtClean="0"/>
              <a:t>Giant kelp does not contribute significantly to the planktonic pathway of the kelp forest food web </a:t>
            </a:r>
            <a:r>
              <a:rPr lang="en-US" altLang="en-US" sz="1050" i="1" dirty="0" smtClean="0"/>
              <a:t>(Miller and Page 2012)</a:t>
            </a:r>
            <a:endParaRPr lang="en-US" sz="1050" i="1" dirty="0" smtClean="0"/>
          </a:p>
          <a:p>
            <a:pPr marL="342900" indent="-342900">
              <a:spcAft>
                <a:spcPts val="600"/>
              </a:spcAft>
              <a:buFont typeface="Arial" panose="020B0604020202020204" pitchFamily="34" charset="0"/>
              <a:buChar char="•"/>
            </a:pPr>
            <a:r>
              <a:rPr lang="en-US" altLang="en-US" dirty="0" smtClean="0"/>
              <a:t>Kelp forest suspension feeders rely on ex situ production of phytoplankton </a:t>
            </a:r>
            <a:r>
              <a:rPr lang="en-US" altLang="en-US" sz="1050" i="1" dirty="0" smtClean="0"/>
              <a:t>(Miller et al. 2011, Miller et al. 2013)</a:t>
            </a:r>
          </a:p>
          <a:p>
            <a:pPr marL="342900" indent="-342900">
              <a:spcAft>
                <a:spcPts val="600"/>
              </a:spcAft>
              <a:buFont typeface="Arial" panose="020B0604020202020204" pitchFamily="34" charset="0"/>
              <a:buChar char="•"/>
            </a:pPr>
            <a:r>
              <a:rPr lang="en-US" dirty="0" smtClean="0">
                <a:cs typeface="Arial" panose="020B0604020202020204" pitchFamily="34" charset="0"/>
              </a:rPr>
              <a:t>High variability in </a:t>
            </a:r>
            <a:r>
              <a:rPr lang="en-US" dirty="0" smtClean="0">
                <a:latin typeface="Symbol MT" panose="05050102010706020507" pitchFamily="18" charset="2"/>
              </a:rPr>
              <a:t>d</a:t>
            </a:r>
            <a:r>
              <a:rPr lang="en-US" baseline="30000" dirty="0" smtClean="0"/>
              <a:t>13</a:t>
            </a:r>
            <a:r>
              <a:rPr lang="en-US" dirty="0" smtClean="0"/>
              <a:t>C of reef POM linked to phytoplankton NPP </a:t>
            </a:r>
            <a:r>
              <a:rPr lang="en-US" sz="1050" i="1" dirty="0" smtClean="0"/>
              <a:t>(Miller et al. 2013)</a:t>
            </a:r>
            <a:endParaRPr lang="en-US" sz="1050" i="1" dirty="0"/>
          </a:p>
        </p:txBody>
      </p:sp>
      <p:sp>
        <p:nvSpPr>
          <p:cNvPr id="4" name="Slide Number Placeholder 3"/>
          <p:cNvSpPr>
            <a:spLocks noGrp="1"/>
          </p:cNvSpPr>
          <p:nvPr>
            <p:ph type="sldNum" sz="quarter" idx="10"/>
          </p:nvPr>
        </p:nvSpPr>
        <p:spPr/>
        <p:txBody>
          <a:bodyPr/>
          <a:lstStyle/>
          <a:p>
            <a:pPr>
              <a:defRPr/>
            </a:pPr>
            <a:fld id="{5B9F759A-F1D2-42CF-BDA4-8E0574ACEA3C}" type="slidenum">
              <a:rPr lang="en-US" smtClean="0"/>
              <a:pPr>
                <a:defRPr/>
              </a:pPr>
              <a:t>12</a:t>
            </a:fld>
            <a:endParaRPr lang="en-US"/>
          </a:p>
        </p:txBody>
      </p:sp>
    </p:spTree>
    <p:extLst>
      <p:ext uri="{BB962C8B-B14F-4D97-AF65-F5344CB8AC3E}">
        <p14:creationId xmlns:p14="http://schemas.microsoft.com/office/powerpoint/2010/main" val="42710422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spcAft>
                <a:spcPts val="600"/>
              </a:spcAft>
              <a:buFont typeface="Arial" panose="020B0604020202020204" pitchFamily="34" charset="0"/>
              <a:buChar char="•"/>
            </a:pPr>
            <a:r>
              <a:rPr lang="en-US" dirty="0" smtClean="0"/>
              <a:t>Cross-shore processes (upwelling, internal waves, eddies) can rapidly transport offshore phytoplankton to kelp forests </a:t>
            </a:r>
            <a:r>
              <a:rPr lang="en-US" altLang="en-US" sz="1050" i="1" dirty="0" smtClean="0"/>
              <a:t>(Brzezinski and Washburn 2011, Washburn and McPhee Shaw 2013)</a:t>
            </a:r>
          </a:p>
          <a:p>
            <a:pPr marL="342900" indent="-342900">
              <a:spcAft>
                <a:spcPts val="600"/>
              </a:spcAft>
              <a:buFont typeface="Arial" panose="020B0604020202020204" pitchFamily="34" charset="0"/>
              <a:buChar char="•"/>
            </a:pPr>
            <a:r>
              <a:rPr lang="en-US" altLang="en-US" dirty="0" smtClean="0"/>
              <a:t>Some offshore phytoplankton NPP is removed from the euphotic zone by water mass subduction at convergent density fronts </a:t>
            </a:r>
            <a:r>
              <a:rPr lang="en-US" altLang="en-US" sz="1050" i="1" dirty="0" smtClean="0"/>
              <a:t>(Washburn et al. in review)</a:t>
            </a:r>
          </a:p>
          <a:p>
            <a:pPr marL="342900" indent="-342900">
              <a:spcAft>
                <a:spcPts val="600"/>
              </a:spcAft>
              <a:buFont typeface="Arial" panose="020B0604020202020204" pitchFamily="34" charset="0"/>
              <a:buChar char="•"/>
            </a:pPr>
            <a:r>
              <a:rPr lang="en-US" altLang="en-US" dirty="0" smtClean="0"/>
              <a:t>Cross-shelf processes extend to shore during periods of mixing (winter and spring), but dissipate during stratified conditions (late  summer and fall) causing the inner shelf to become isolated from offshore </a:t>
            </a:r>
            <a:r>
              <a:rPr lang="en-US" altLang="en-US" sz="1050" i="1" dirty="0" smtClean="0"/>
              <a:t>(</a:t>
            </a:r>
            <a:r>
              <a:rPr lang="en-US" altLang="en-US" sz="1050" i="1" dirty="0" err="1" smtClean="0"/>
              <a:t>Halewood</a:t>
            </a:r>
            <a:r>
              <a:rPr lang="en-US" altLang="en-US" sz="1050" i="1" dirty="0" smtClean="0"/>
              <a:t> et al. 2012, Goodman et al. 2012)</a:t>
            </a:r>
          </a:p>
          <a:p>
            <a:pPr marL="342900" indent="-342900">
              <a:spcAft>
                <a:spcPts val="600"/>
              </a:spcAft>
              <a:buFont typeface="Arial" panose="020B0604020202020204" pitchFamily="34" charset="0"/>
              <a:buChar char="•"/>
            </a:pPr>
            <a:r>
              <a:rPr lang="en-US" altLang="en-US" dirty="0" smtClean="0"/>
              <a:t>Inshore transport of phytoplankton during blooms coincides with sediment loads and surface waves </a:t>
            </a:r>
            <a:r>
              <a:rPr lang="en-US" altLang="en-US" sz="1050" i="1" dirty="0" smtClean="0"/>
              <a:t>(</a:t>
            </a:r>
            <a:r>
              <a:rPr lang="en-US" altLang="en-US" sz="1050" i="1" dirty="0" err="1" smtClean="0"/>
              <a:t>Henderikx</a:t>
            </a:r>
            <a:r>
              <a:rPr lang="en-US" altLang="en-US" sz="1050" i="1" dirty="0" smtClean="0"/>
              <a:t>-Freitas et al. in review) </a:t>
            </a:r>
          </a:p>
          <a:p>
            <a:pPr marL="342900" indent="-342900">
              <a:spcAft>
                <a:spcPts val="600"/>
              </a:spcAft>
              <a:buFont typeface="Arial" panose="020B0604020202020204" pitchFamily="34" charset="0"/>
              <a:buChar char="•"/>
            </a:pPr>
            <a:r>
              <a:rPr lang="en-US" altLang="en-US" dirty="0" smtClean="0"/>
              <a:t>Close to shore, alongshore transport &gt; </a:t>
            </a:r>
            <a:r>
              <a:rPr lang="en-US" altLang="en-US" dirty="0" err="1" smtClean="0"/>
              <a:t>crosshore</a:t>
            </a:r>
            <a:r>
              <a:rPr lang="en-US" altLang="en-US" dirty="0" smtClean="0"/>
              <a:t> transport, and slower near </a:t>
            </a:r>
            <a:r>
              <a:rPr lang="en-US" altLang="en-US" dirty="0" err="1" smtClean="0"/>
              <a:t>embayments</a:t>
            </a:r>
            <a:r>
              <a:rPr lang="en-US" altLang="en-US" dirty="0" smtClean="0"/>
              <a:t> compared to headlands </a:t>
            </a:r>
            <a:r>
              <a:rPr lang="en-US" altLang="en-US" sz="1050" i="1" dirty="0" smtClean="0"/>
              <a:t>(Romero et al. 2013)</a:t>
            </a:r>
          </a:p>
          <a:p>
            <a:endParaRPr lang="en-US" dirty="0"/>
          </a:p>
        </p:txBody>
      </p:sp>
      <p:sp>
        <p:nvSpPr>
          <p:cNvPr id="4" name="Slide Number Placeholder 3"/>
          <p:cNvSpPr>
            <a:spLocks noGrp="1"/>
          </p:cNvSpPr>
          <p:nvPr>
            <p:ph type="sldNum" sz="quarter" idx="10"/>
          </p:nvPr>
        </p:nvSpPr>
        <p:spPr/>
        <p:txBody>
          <a:bodyPr/>
          <a:lstStyle/>
          <a:p>
            <a:pPr>
              <a:defRPr/>
            </a:pPr>
            <a:fld id="{5B9F759A-F1D2-42CF-BDA4-8E0574ACEA3C}" type="slidenum">
              <a:rPr lang="en-US" smtClean="0"/>
              <a:pPr>
                <a:defRPr/>
              </a:pPr>
              <a:t>13</a:t>
            </a:fld>
            <a:endParaRPr lang="en-US"/>
          </a:p>
        </p:txBody>
      </p:sp>
    </p:spTree>
    <p:extLst>
      <p:ext uri="{BB962C8B-B14F-4D97-AF65-F5344CB8AC3E}">
        <p14:creationId xmlns:p14="http://schemas.microsoft.com/office/powerpoint/2010/main" val="8951490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 put down some on-going work.  The satellite image is the long-term correlation coefficient between proxies for suspended particles and phytoplankton – note the poor correlation</a:t>
            </a:r>
            <a:r>
              <a:rPr lang="en-US" baseline="0" dirty="0" smtClean="0"/>
              <a:t> strip in the nearshore  </a:t>
            </a:r>
          </a:p>
          <a:p>
            <a:r>
              <a:rPr lang="en-US" smtClean="0"/>
              <a:t>Assess the </a:t>
            </a:r>
            <a:r>
              <a:rPr lang="en-US" dirty="0" smtClean="0"/>
              <a:t>importance of different </a:t>
            </a:r>
            <a:r>
              <a:rPr lang="en-US" dirty="0" err="1" smtClean="0"/>
              <a:t>phyto</a:t>
            </a:r>
            <a:r>
              <a:rPr lang="en-US" dirty="0" smtClean="0"/>
              <a:t> types to POM and suspension feeders.  We have 90% of the data for the initial study in hand and will be publishing in the coming year on this.</a:t>
            </a:r>
            <a:endParaRPr lang="en-US" dirty="0"/>
          </a:p>
        </p:txBody>
      </p:sp>
      <p:sp>
        <p:nvSpPr>
          <p:cNvPr id="4" name="Slide Number Placeholder 3"/>
          <p:cNvSpPr>
            <a:spLocks noGrp="1"/>
          </p:cNvSpPr>
          <p:nvPr>
            <p:ph type="sldNum" sz="quarter" idx="10"/>
          </p:nvPr>
        </p:nvSpPr>
        <p:spPr/>
        <p:txBody>
          <a:bodyPr/>
          <a:lstStyle/>
          <a:p>
            <a:pPr>
              <a:defRPr/>
            </a:pPr>
            <a:fld id="{5B9F759A-F1D2-42CF-BDA4-8E0574ACEA3C}" type="slidenum">
              <a:rPr lang="en-US" smtClean="0"/>
              <a:pPr>
                <a:defRPr/>
              </a:pPr>
              <a:t>14</a:t>
            </a:fld>
            <a:endParaRPr lang="en-US"/>
          </a:p>
        </p:txBody>
      </p:sp>
    </p:spTree>
    <p:extLst>
      <p:ext uri="{BB962C8B-B14F-4D97-AF65-F5344CB8AC3E}">
        <p14:creationId xmlns:p14="http://schemas.microsoft.com/office/powerpoint/2010/main" val="32356255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1600" b="1" dirty="0" smtClean="0"/>
              <a:t>SBC results show:</a:t>
            </a:r>
            <a:endParaRPr lang="en-US" altLang="en-US" b="1" dirty="0" smtClean="0"/>
          </a:p>
          <a:p>
            <a:pPr marL="574675" indent="-342900">
              <a:spcBef>
                <a:spcPts val="600"/>
              </a:spcBef>
              <a:buFont typeface="Arial" panose="020B0604020202020204" pitchFamily="34" charset="0"/>
              <a:buChar char="•"/>
            </a:pPr>
            <a:r>
              <a:rPr lang="en-US" dirty="0" smtClean="0"/>
              <a:t>High biomass turnover and the amount lost as as fronds exceeds that lost as whole plants </a:t>
            </a:r>
          </a:p>
          <a:p>
            <a:pPr marL="574675" indent="-342900">
              <a:spcBef>
                <a:spcPts val="600"/>
              </a:spcBef>
              <a:buFont typeface="Arial" panose="020B0604020202020204" pitchFamily="34" charset="0"/>
              <a:buChar char="•"/>
            </a:pPr>
            <a:r>
              <a:rPr lang="en-US" dirty="0" smtClean="0"/>
              <a:t>programmed senescence rather than environmental factors best explain frond demographics </a:t>
            </a:r>
            <a:r>
              <a:rPr lang="en-US" sz="1050" i="1" dirty="0" smtClean="0"/>
              <a:t>(Rodriguez et al. 2013)</a:t>
            </a:r>
          </a:p>
          <a:p>
            <a:pPr marL="574675" indent="-342900">
              <a:spcBef>
                <a:spcPts val="600"/>
              </a:spcBef>
              <a:buFont typeface="Arial" panose="020B0604020202020204" pitchFamily="34" charset="0"/>
              <a:buChar char="•"/>
            </a:pPr>
            <a:r>
              <a:rPr lang="en-US" dirty="0" smtClean="0"/>
              <a:t>14% of kelp NPP lost as dissolved organic matter </a:t>
            </a:r>
            <a:r>
              <a:rPr lang="en-US" sz="1050" i="1" dirty="0" smtClean="0"/>
              <a:t>(Reed et al. 2015)</a:t>
            </a:r>
          </a:p>
          <a:p>
            <a:pPr marL="574675" indent="-342900">
              <a:spcBef>
                <a:spcPts val="600"/>
              </a:spcBef>
              <a:buFont typeface="Arial" panose="020B0604020202020204" pitchFamily="34" charset="0"/>
              <a:buChar char="•"/>
            </a:pPr>
            <a:r>
              <a:rPr lang="en-US" dirty="0" smtClean="0"/>
              <a:t>Microbial remineralization experiments show 70% of kelp DOC remains available to heterotrophic bacteria after 31 days </a:t>
            </a:r>
            <a:r>
              <a:rPr lang="en-US" sz="1050" i="1" dirty="0" smtClean="0"/>
              <a:t>(Carlson et al. unpublished)</a:t>
            </a:r>
          </a:p>
          <a:p>
            <a:pPr marL="574675" indent="-342900">
              <a:spcBef>
                <a:spcPts val="600"/>
              </a:spcBef>
              <a:buFont typeface="Arial" panose="020B0604020202020204" pitchFamily="34" charset="0"/>
              <a:buChar char="•"/>
            </a:pPr>
            <a:r>
              <a:rPr lang="en-US" dirty="0" smtClean="0"/>
              <a:t>Isotope analyses show giant kelp is an important food source for kelp forest invertebrate grazers and the fish predators that feed on them </a:t>
            </a:r>
            <a:r>
              <a:rPr lang="en-US" sz="1050" dirty="0" smtClean="0"/>
              <a:t>(</a:t>
            </a:r>
            <a:r>
              <a:rPr lang="en-US" sz="1050" i="1" dirty="0" err="1" smtClean="0"/>
              <a:t>Koenigs</a:t>
            </a:r>
            <a:r>
              <a:rPr lang="en-US" sz="1050" i="1" dirty="0" smtClean="0"/>
              <a:t> et al. in press</a:t>
            </a:r>
            <a:r>
              <a:rPr lang="en-US" sz="1050" dirty="0" smtClean="0"/>
              <a:t>)</a:t>
            </a:r>
            <a:endParaRPr lang="en-US" dirty="0" smtClean="0"/>
          </a:p>
          <a:p>
            <a:pPr marL="574675" indent="-342900">
              <a:spcBef>
                <a:spcPts val="600"/>
              </a:spcBef>
              <a:buFont typeface="Arial" panose="020B0604020202020204" pitchFamily="34" charset="0"/>
              <a:buChar char="•"/>
            </a:pPr>
            <a:r>
              <a:rPr lang="en-US" dirty="0" smtClean="0"/>
              <a:t>Exported kelp is critical to beach food webs and their biochemical cycling </a:t>
            </a:r>
            <a:r>
              <a:rPr lang="en-US" sz="1050" i="1" dirty="0" smtClean="0"/>
              <a:t>(Dugan et al. 2011, 2013, </a:t>
            </a:r>
            <a:r>
              <a:rPr lang="en-US" sz="1050" i="1" dirty="0" err="1" smtClean="0"/>
              <a:t>Goodrige</a:t>
            </a:r>
            <a:r>
              <a:rPr lang="en-US" sz="1050" i="1" dirty="0" smtClean="0"/>
              <a:t> and </a:t>
            </a:r>
            <a:r>
              <a:rPr lang="en-US" sz="1050" i="1" dirty="0" err="1" smtClean="0"/>
              <a:t>Melack</a:t>
            </a:r>
            <a:r>
              <a:rPr lang="en-US" sz="1050" i="1" dirty="0" smtClean="0"/>
              <a:t> 2014)</a:t>
            </a:r>
          </a:p>
          <a:p>
            <a:pPr marL="574675" indent="-342900">
              <a:spcBef>
                <a:spcPts val="600"/>
              </a:spcBef>
              <a:buFont typeface="Arial" panose="020B0604020202020204" pitchFamily="34" charset="0"/>
              <a:buChar char="•"/>
            </a:pPr>
            <a:endParaRPr lang="en-US" altLang="en-US" sz="1050" b="1" dirty="0" smtClean="0"/>
          </a:p>
          <a:p>
            <a:pPr marL="515938" indent="-282575">
              <a:buFont typeface="Arial" panose="020B0604020202020204" pitchFamily="34" charset="0"/>
              <a:buChar char="•"/>
            </a:pPr>
            <a:endParaRPr lang="en-US" altLang="en-US" sz="1600" b="1" dirty="0" smtClean="0"/>
          </a:p>
          <a:p>
            <a:endParaRPr lang="en-US" dirty="0"/>
          </a:p>
        </p:txBody>
      </p:sp>
      <p:sp>
        <p:nvSpPr>
          <p:cNvPr id="4" name="Slide Number Placeholder 3"/>
          <p:cNvSpPr>
            <a:spLocks noGrp="1"/>
          </p:cNvSpPr>
          <p:nvPr>
            <p:ph type="sldNum" sz="quarter" idx="10"/>
          </p:nvPr>
        </p:nvSpPr>
        <p:spPr/>
        <p:txBody>
          <a:bodyPr/>
          <a:lstStyle/>
          <a:p>
            <a:pPr>
              <a:defRPr/>
            </a:pPr>
            <a:fld id="{5B9F759A-F1D2-42CF-BDA4-8E0574ACEA3C}" type="slidenum">
              <a:rPr lang="en-US" smtClean="0"/>
              <a:pPr>
                <a:defRPr/>
              </a:pPr>
              <a:t>15</a:t>
            </a:fld>
            <a:endParaRPr lang="en-US"/>
          </a:p>
        </p:txBody>
      </p:sp>
    </p:spTree>
    <p:extLst>
      <p:ext uri="{BB962C8B-B14F-4D97-AF65-F5344CB8AC3E}">
        <p14:creationId xmlns:p14="http://schemas.microsoft.com/office/powerpoint/2010/main" val="284965608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2400" b="1" dirty="0" smtClean="0"/>
              <a:t>SBC results show:</a:t>
            </a:r>
            <a:endParaRPr lang="en-US" altLang="en-US" dirty="0" smtClean="0"/>
          </a:p>
          <a:p>
            <a:pPr marL="517525" indent="-285750">
              <a:spcBef>
                <a:spcPts val="600"/>
              </a:spcBef>
              <a:buFont typeface="Arial" panose="020B0604020202020204" pitchFamily="34" charset="0"/>
              <a:buChar char="•"/>
            </a:pPr>
            <a:r>
              <a:rPr lang="en-US" altLang="en-US" dirty="0" smtClean="0"/>
              <a:t>Wave disturbance  often overwhelms top-down and bottom-up processes in controlling the biomass dynamics and NPP of giant kelp </a:t>
            </a:r>
            <a:r>
              <a:rPr lang="en-US" altLang="en-US" sz="1400" i="1" dirty="0" smtClean="0"/>
              <a:t>(Reed et al. 2011, Cavanaugh et al. 2013, Bell et al. 2015)</a:t>
            </a:r>
            <a:endParaRPr lang="en-US" altLang="en-US" i="1" dirty="0" smtClean="0"/>
          </a:p>
          <a:p>
            <a:pPr marL="515938" indent="-282575">
              <a:buFont typeface="Arial" panose="020B0604020202020204" pitchFamily="34" charset="0"/>
              <a:buChar char="•"/>
            </a:pPr>
            <a:r>
              <a:rPr lang="en-US" altLang="en-US" dirty="0" smtClean="0"/>
              <a:t>Recovery of local populations of giant kelp dependent on connectivity with other local populations </a:t>
            </a:r>
            <a:r>
              <a:rPr lang="en-US" altLang="en-US" sz="1400" i="1" dirty="0" smtClean="0"/>
              <a:t>(Cavanaugh et al. 2013, </a:t>
            </a:r>
            <a:r>
              <a:rPr lang="en-US" altLang="en-US" sz="1400" i="1" dirty="0" err="1" smtClean="0"/>
              <a:t>Castorani</a:t>
            </a:r>
            <a:r>
              <a:rPr lang="en-US" altLang="en-US" sz="1400" i="1" dirty="0" smtClean="0"/>
              <a:t> et al. in press)</a:t>
            </a:r>
          </a:p>
          <a:p>
            <a:pPr marL="515938" indent="-282575">
              <a:buFont typeface="Arial" panose="020B0604020202020204" pitchFamily="34" charset="0"/>
              <a:buChar char="•"/>
            </a:pPr>
            <a:r>
              <a:rPr lang="en-US" altLang="en-US" dirty="0" smtClean="0"/>
              <a:t>Simulations using long-term data suggest kelp forest food webs become less diverse and less complex with high frequency of wave disturbance </a:t>
            </a:r>
            <a:r>
              <a:rPr lang="en-US" altLang="en-US" sz="1400" i="1" dirty="0" smtClean="0"/>
              <a:t>(Byrnes et al. 2011)</a:t>
            </a:r>
          </a:p>
          <a:p>
            <a:pPr marL="515938" indent="-282575">
              <a:buFont typeface="Arial" panose="020B0604020202020204" pitchFamily="34" charset="0"/>
              <a:buChar char="•"/>
            </a:pPr>
            <a:r>
              <a:rPr lang="en-US" altLang="en-US" dirty="0" smtClean="0"/>
              <a:t>Results from long-term disturbance experiment show:</a:t>
            </a:r>
          </a:p>
          <a:p>
            <a:pPr marL="1033463" lvl="1" indent="-342900">
              <a:buFont typeface="+mj-lt"/>
              <a:buAutoNum type="arabicPeriod"/>
            </a:pPr>
            <a:r>
              <a:rPr lang="en-US" altLang="en-US" dirty="0" smtClean="0"/>
              <a:t>Localized effects of grazing and sedimentation can mask effects of annual kelp loss from winter storms</a:t>
            </a:r>
          </a:p>
          <a:p>
            <a:pPr marL="1033463" lvl="1" indent="-342900">
              <a:buFont typeface="+mj-lt"/>
              <a:buAutoNum type="arabicPeriod"/>
            </a:pPr>
            <a:r>
              <a:rPr lang="en-US" altLang="en-US" dirty="0" smtClean="0"/>
              <a:t>In the absence of other disturbances, the annual loss of kelp alters the biomass and diversity of producers and consumers, but has smaller effect on community NPP due to compensation by other macroalgae</a:t>
            </a:r>
          </a:p>
          <a:p>
            <a:pPr marL="576263" indent="-342900">
              <a:buFont typeface="Arial" panose="020B0604020202020204" pitchFamily="34" charset="0"/>
              <a:buChar char="•"/>
            </a:pPr>
            <a:r>
              <a:rPr lang="en-US" altLang="en-US" dirty="0" smtClean="0"/>
              <a:t>Disturbance from fishing based on studies within and outside of MPAs show:</a:t>
            </a:r>
          </a:p>
          <a:p>
            <a:pPr marL="1033463" lvl="1" indent="-342900">
              <a:buFont typeface="+mj-lt"/>
              <a:buAutoNum type="arabicPeriod"/>
            </a:pPr>
            <a:r>
              <a:rPr lang="en-US" altLang="en-US" dirty="0" smtClean="0"/>
              <a:t>Rapid numerical response by kelp forests consumers and producers in the absence of fishing. </a:t>
            </a:r>
          </a:p>
          <a:p>
            <a:pPr marL="1033463" lvl="1" indent="-342900">
              <a:buFont typeface="+mj-lt"/>
              <a:buAutoNum type="arabicPeriod"/>
            </a:pPr>
            <a:r>
              <a:rPr lang="en-US" altLang="en-US" dirty="0" smtClean="0"/>
              <a:t>Delayed behavioral changes in foraging behavior of lobster predators in response to greater competition for food</a:t>
            </a:r>
          </a:p>
          <a:p>
            <a:endParaRPr lang="en-US" dirty="0"/>
          </a:p>
        </p:txBody>
      </p:sp>
      <p:sp>
        <p:nvSpPr>
          <p:cNvPr id="4" name="Slide Number Placeholder 3"/>
          <p:cNvSpPr>
            <a:spLocks noGrp="1"/>
          </p:cNvSpPr>
          <p:nvPr>
            <p:ph type="sldNum" sz="quarter" idx="10"/>
          </p:nvPr>
        </p:nvSpPr>
        <p:spPr/>
        <p:txBody>
          <a:bodyPr/>
          <a:lstStyle/>
          <a:p>
            <a:pPr>
              <a:defRPr/>
            </a:pPr>
            <a:fld id="{5B9F759A-F1D2-42CF-BDA4-8E0574ACEA3C}" type="slidenum">
              <a:rPr lang="en-US" smtClean="0"/>
              <a:pPr>
                <a:defRPr/>
              </a:pPr>
              <a:t>18</a:t>
            </a:fld>
            <a:endParaRPr lang="en-US"/>
          </a:p>
        </p:txBody>
      </p:sp>
    </p:spTree>
    <p:extLst>
      <p:ext uri="{BB962C8B-B14F-4D97-AF65-F5344CB8AC3E}">
        <p14:creationId xmlns:p14="http://schemas.microsoft.com/office/powerpoint/2010/main" val="352073483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2400" b="1" dirty="0" smtClean="0"/>
              <a:t>SBC results show:</a:t>
            </a:r>
            <a:endParaRPr lang="en-US" altLang="en-US" dirty="0" smtClean="0"/>
          </a:p>
        </p:txBody>
      </p:sp>
      <p:sp>
        <p:nvSpPr>
          <p:cNvPr id="4" name="Slide Number Placeholder 3"/>
          <p:cNvSpPr>
            <a:spLocks noGrp="1"/>
          </p:cNvSpPr>
          <p:nvPr>
            <p:ph type="sldNum" sz="quarter" idx="10"/>
          </p:nvPr>
        </p:nvSpPr>
        <p:spPr/>
        <p:txBody>
          <a:bodyPr/>
          <a:lstStyle/>
          <a:p>
            <a:pPr>
              <a:defRPr/>
            </a:pPr>
            <a:fld id="{5B9F759A-F1D2-42CF-BDA4-8E0574ACEA3C}" type="slidenum">
              <a:rPr lang="en-US" smtClean="0"/>
              <a:pPr>
                <a:defRPr/>
              </a:pPr>
              <a:t>19</a:t>
            </a:fld>
            <a:endParaRPr lang="en-US"/>
          </a:p>
        </p:txBody>
      </p:sp>
    </p:spTree>
    <p:extLst>
      <p:ext uri="{BB962C8B-B14F-4D97-AF65-F5344CB8AC3E}">
        <p14:creationId xmlns:p14="http://schemas.microsoft.com/office/powerpoint/2010/main" val="352073483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Font typeface="Arial" panose="020B0604020202020204" pitchFamily="34" charset="0"/>
              <a:buChar char="•"/>
            </a:pPr>
            <a:r>
              <a:rPr lang="en-US" dirty="0" smtClean="0"/>
              <a:t>Continue sampling long-term disturbance experiment and MPAs to evaluate trajectories of community change in response kelp loss and fishing</a:t>
            </a:r>
          </a:p>
          <a:p>
            <a:pPr marL="342900" indent="-342900">
              <a:buFont typeface="Arial" panose="020B0604020202020204" pitchFamily="34" charset="0"/>
              <a:buChar char="•"/>
            </a:pPr>
            <a:r>
              <a:rPr lang="en-US" dirty="0" smtClean="0"/>
              <a:t>Integrate SBC kelp forest community data and those of collaborative partners to evaluate the effects of wave disturbance over spatial and temporal scales that are greater than that covered by SBC alone.</a:t>
            </a:r>
          </a:p>
          <a:p>
            <a:pPr marL="342900" indent="-342900">
              <a:buFont typeface="Arial" panose="020B0604020202020204" pitchFamily="34" charset="0"/>
              <a:buChar char="•"/>
            </a:pPr>
            <a:r>
              <a:rPr lang="en-US" dirty="0" smtClean="0"/>
              <a:t>Use regional data (e.g., Landsat, ocean color, swell </a:t>
            </a:r>
            <a:r>
              <a:rPr lang="en-US" dirty="0" err="1" smtClean="0"/>
              <a:t>ht</a:t>
            </a:r>
            <a:r>
              <a:rPr lang="en-US" dirty="0" smtClean="0"/>
              <a:t>) to determine how disturbance and connectivity explain the biomass dynamics of giant kelp </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pPr>
              <a:defRPr/>
            </a:pPr>
            <a:fld id="{5B9F759A-F1D2-42CF-BDA4-8E0574ACEA3C}" type="slidenum">
              <a:rPr lang="en-US" smtClean="0"/>
              <a:pPr>
                <a:defRPr/>
              </a:pPr>
              <a:t>20</a:t>
            </a:fld>
            <a:endParaRPr lang="en-US"/>
          </a:p>
        </p:txBody>
      </p:sp>
    </p:spTree>
    <p:extLst>
      <p:ext uri="{BB962C8B-B14F-4D97-AF65-F5344CB8AC3E}">
        <p14:creationId xmlns:p14="http://schemas.microsoft.com/office/powerpoint/2010/main" val="348383822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Font typeface="+mj-lt"/>
              <a:buAutoNum type="arabicPeriod"/>
            </a:pPr>
            <a:r>
              <a:rPr lang="en-US" dirty="0" smtClean="0"/>
              <a:t>Maintain core time series data for future analyses on patterns and ecological consequences of changes in climate</a:t>
            </a:r>
          </a:p>
          <a:p>
            <a:pPr marL="342900" indent="-342900">
              <a:buFont typeface="+mj-lt"/>
              <a:buAutoNum type="arabicPeriod"/>
            </a:pPr>
            <a:r>
              <a:rPr lang="en-US" dirty="0" smtClean="0"/>
              <a:t>Implement new targeted sampling designed to capture consequences of specific events or processes:  intense rainfall, runoff with high particulates and nutrients, storms, high temperatures</a:t>
            </a:r>
          </a:p>
          <a:p>
            <a:pPr marL="342900" indent="-342900">
              <a:buFont typeface="+mj-lt"/>
              <a:buAutoNum type="arabicPeriod"/>
            </a:pPr>
            <a:r>
              <a:rPr lang="en-US" dirty="0" smtClean="0"/>
              <a:t>Integrate data from SBC and collaborative partners to evaluate the effects climate variation on biodiversity, community structure and watershed fluxes across different temporal scales (El Nino, PDO </a:t>
            </a:r>
            <a:r>
              <a:rPr lang="en-US" dirty="0" err="1" smtClean="0"/>
              <a:t>etc</a:t>
            </a:r>
            <a:r>
              <a:rPr lang="en-US" dirty="0" smtClean="0"/>
              <a:t>)</a:t>
            </a:r>
          </a:p>
          <a:p>
            <a:endParaRPr lang="en-US" dirty="0"/>
          </a:p>
        </p:txBody>
      </p:sp>
      <p:sp>
        <p:nvSpPr>
          <p:cNvPr id="4" name="Slide Number Placeholder 3"/>
          <p:cNvSpPr>
            <a:spLocks noGrp="1"/>
          </p:cNvSpPr>
          <p:nvPr>
            <p:ph type="sldNum" sz="quarter" idx="10"/>
          </p:nvPr>
        </p:nvSpPr>
        <p:spPr/>
        <p:txBody>
          <a:bodyPr/>
          <a:lstStyle/>
          <a:p>
            <a:pPr>
              <a:defRPr/>
            </a:pPr>
            <a:fld id="{5B9F759A-F1D2-42CF-BDA4-8E0574ACEA3C}" type="slidenum">
              <a:rPr lang="en-US" smtClean="0"/>
              <a:pPr>
                <a:defRPr/>
              </a:pPr>
              <a:t>23</a:t>
            </a:fld>
            <a:endParaRPr lang="en-US"/>
          </a:p>
        </p:txBody>
      </p:sp>
    </p:spTree>
    <p:extLst>
      <p:ext uri="{BB962C8B-B14F-4D97-AF65-F5344CB8AC3E}">
        <p14:creationId xmlns:p14="http://schemas.microsoft.com/office/powerpoint/2010/main" val="24780101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itchFamily="34" charset="0"/>
              </a:defRPr>
            </a:lvl1pPr>
            <a:lvl2pPr marL="757066" indent="-291179" eaLnBrk="0" hangingPunct="0">
              <a:spcBef>
                <a:spcPct val="30000"/>
              </a:spcBef>
              <a:defRPr sz="1200">
                <a:solidFill>
                  <a:schemeClr val="tx1"/>
                </a:solidFill>
                <a:latin typeface="Arial" pitchFamily="34" charset="0"/>
              </a:defRPr>
            </a:lvl2pPr>
            <a:lvl3pPr marL="1164717" indent="-232943" eaLnBrk="0" hangingPunct="0">
              <a:spcBef>
                <a:spcPct val="30000"/>
              </a:spcBef>
              <a:defRPr sz="1200">
                <a:solidFill>
                  <a:schemeClr val="tx1"/>
                </a:solidFill>
                <a:latin typeface="Arial" pitchFamily="34" charset="0"/>
              </a:defRPr>
            </a:lvl3pPr>
            <a:lvl4pPr marL="1630604" indent="-232943" eaLnBrk="0" hangingPunct="0">
              <a:spcBef>
                <a:spcPct val="30000"/>
              </a:spcBef>
              <a:defRPr sz="1200">
                <a:solidFill>
                  <a:schemeClr val="tx1"/>
                </a:solidFill>
                <a:latin typeface="Arial" pitchFamily="34" charset="0"/>
              </a:defRPr>
            </a:lvl4pPr>
            <a:lvl5pPr marL="2096491" indent="-232943" eaLnBrk="0" hangingPunct="0">
              <a:spcBef>
                <a:spcPct val="30000"/>
              </a:spcBef>
              <a:defRPr sz="1200">
                <a:solidFill>
                  <a:schemeClr val="tx1"/>
                </a:solidFill>
                <a:latin typeface="Arial" pitchFamily="34" charset="0"/>
              </a:defRPr>
            </a:lvl5pPr>
            <a:lvl6pPr marL="2562377" indent="-232943" eaLnBrk="0" fontAlgn="base" hangingPunct="0">
              <a:spcBef>
                <a:spcPct val="30000"/>
              </a:spcBef>
              <a:spcAft>
                <a:spcPct val="0"/>
              </a:spcAft>
              <a:defRPr sz="1200">
                <a:solidFill>
                  <a:schemeClr val="tx1"/>
                </a:solidFill>
                <a:latin typeface="Arial" pitchFamily="34" charset="0"/>
              </a:defRPr>
            </a:lvl6pPr>
            <a:lvl7pPr marL="3028264" indent="-232943" eaLnBrk="0" fontAlgn="base" hangingPunct="0">
              <a:spcBef>
                <a:spcPct val="30000"/>
              </a:spcBef>
              <a:spcAft>
                <a:spcPct val="0"/>
              </a:spcAft>
              <a:defRPr sz="1200">
                <a:solidFill>
                  <a:schemeClr val="tx1"/>
                </a:solidFill>
                <a:latin typeface="Arial" pitchFamily="34" charset="0"/>
              </a:defRPr>
            </a:lvl7pPr>
            <a:lvl8pPr marL="3494151" indent="-232943" eaLnBrk="0" fontAlgn="base" hangingPunct="0">
              <a:spcBef>
                <a:spcPct val="30000"/>
              </a:spcBef>
              <a:spcAft>
                <a:spcPct val="0"/>
              </a:spcAft>
              <a:defRPr sz="1200">
                <a:solidFill>
                  <a:schemeClr val="tx1"/>
                </a:solidFill>
                <a:latin typeface="Arial" pitchFamily="34" charset="0"/>
              </a:defRPr>
            </a:lvl8pPr>
            <a:lvl9pPr marL="3960038" indent="-232943"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ABFB8F8C-7B86-4C2A-A755-31C7725F69FB}" type="slidenum">
              <a:rPr lang="en-US" altLang="en-US" smtClean="0"/>
              <a:pPr eaLnBrk="1" hangingPunct="1">
                <a:spcBef>
                  <a:spcPct val="0"/>
                </a:spcBef>
              </a:pPr>
              <a:t>2</a:t>
            </a:fld>
            <a:endParaRPr lang="en-US" altLang="en-US" smtClean="0"/>
          </a:p>
        </p:txBody>
      </p:sp>
      <p:sp>
        <p:nvSpPr>
          <p:cNvPr id="51203" name="Rectangle 2"/>
          <p:cNvSpPr>
            <a:spLocks noGrp="1" noRot="1" noChangeAspect="1" noChangeArrowheads="1" noTextEdit="1"/>
          </p:cNvSpPr>
          <p:nvPr>
            <p:ph type="sldImg"/>
          </p:nvPr>
        </p:nvSpPr>
        <p:spPr>
          <a:ln/>
        </p:spPr>
      </p:sp>
      <p:sp>
        <p:nvSpPr>
          <p:cNvPr id="51204" name="Rectangle 3"/>
          <p:cNvSpPr>
            <a:spLocks noGrp="1" noChangeArrowheads="1"/>
          </p:cNvSpPr>
          <p:nvPr>
            <p:ph type="body" idx="1"/>
          </p:nvPr>
        </p:nvSpPr>
        <p:spPr>
          <a:noFill/>
        </p:spPr>
        <p:txBody>
          <a:bodyPr/>
          <a:lstStyle/>
          <a:p>
            <a:pPr eaLnBrk="1" hangingPunct="1">
              <a:spcBef>
                <a:spcPts val="1223"/>
              </a:spcBef>
            </a:pPr>
            <a:r>
              <a:rPr lang="en-US" altLang="en-US" dirty="0" smtClean="0">
                <a:latin typeface="Arial" pitchFamily="34" charset="0"/>
              </a:rPr>
              <a:t>Focus</a:t>
            </a:r>
            <a:r>
              <a:rPr lang="en-US" altLang="en-US" baseline="0" dirty="0" smtClean="0">
                <a:latin typeface="Arial" pitchFamily="34" charset="0"/>
              </a:rPr>
              <a:t> of material exchange on N and organic matter</a:t>
            </a:r>
            <a:endParaRPr lang="en-US" altLang="en-US" dirty="0" smtClean="0">
              <a:latin typeface="Arial"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itchFamily="34" charset="0"/>
              </a:defRPr>
            </a:lvl1pPr>
            <a:lvl2pPr marL="757066" indent="-291179" eaLnBrk="0" hangingPunct="0">
              <a:spcBef>
                <a:spcPct val="30000"/>
              </a:spcBef>
              <a:defRPr sz="1200">
                <a:solidFill>
                  <a:schemeClr val="tx1"/>
                </a:solidFill>
                <a:latin typeface="Arial" pitchFamily="34" charset="0"/>
              </a:defRPr>
            </a:lvl2pPr>
            <a:lvl3pPr marL="1164717" indent="-232943" eaLnBrk="0" hangingPunct="0">
              <a:spcBef>
                <a:spcPct val="30000"/>
              </a:spcBef>
              <a:defRPr sz="1200">
                <a:solidFill>
                  <a:schemeClr val="tx1"/>
                </a:solidFill>
                <a:latin typeface="Arial" pitchFamily="34" charset="0"/>
              </a:defRPr>
            </a:lvl3pPr>
            <a:lvl4pPr marL="1630604" indent="-232943" eaLnBrk="0" hangingPunct="0">
              <a:spcBef>
                <a:spcPct val="30000"/>
              </a:spcBef>
              <a:defRPr sz="1200">
                <a:solidFill>
                  <a:schemeClr val="tx1"/>
                </a:solidFill>
                <a:latin typeface="Arial" pitchFamily="34" charset="0"/>
              </a:defRPr>
            </a:lvl4pPr>
            <a:lvl5pPr marL="2096491" indent="-232943" eaLnBrk="0" hangingPunct="0">
              <a:spcBef>
                <a:spcPct val="30000"/>
              </a:spcBef>
              <a:defRPr sz="1200">
                <a:solidFill>
                  <a:schemeClr val="tx1"/>
                </a:solidFill>
                <a:latin typeface="Arial" pitchFamily="34" charset="0"/>
              </a:defRPr>
            </a:lvl5pPr>
            <a:lvl6pPr marL="2562377" indent="-232943" eaLnBrk="0" fontAlgn="base" hangingPunct="0">
              <a:spcBef>
                <a:spcPct val="30000"/>
              </a:spcBef>
              <a:spcAft>
                <a:spcPct val="0"/>
              </a:spcAft>
              <a:defRPr sz="1200">
                <a:solidFill>
                  <a:schemeClr val="tx1"/>
                </a:solidFill>
                <a:latin typeface="Arial" pitchFamily="34" charset="0"/>
              </a:defRPr>
            </a:lvl6pPr>
            <a:lvl7pPr marL="3028264" indent="-232943" eaLnBrk="0" fontAlgn="base" hangingPunct="0">
              <a:spcBef>
                <a:spcPct val="30000"/>
              </a:spcBef>
              <a:spcAft>
                <a:spcPct val="0"/>
              </a:spcAft>
              <a:defRPr sz="1200">
                <a:solidFill>
                  <a:schemeClr val="tx1"/>
                </a:solidFill>
                <a:latin typeface="Arial" pitchFamily="34" charset="0"/>
              </a:defRPr>
            </a:lvl7pPr>
            <a:lvl8pPr marL="3494151" indent="-232943" eaLnBrk="0" fontAlgn="base" hangingPunct="0">
              <a:spcBef>
                <a:spcPct val="30000"/>
              </a:spcBef>
              <a:spcAft>
                <a:spcPct val="0"/>
              </a:spcAft>
              <a:defRPr sz="1200">
                <a:solidFill>
                  <a:schemeClr val="tx1"/>
                </a:solidFill>
                <a:latin typeface="Arial" pitchFamily="34" charset="0"/>
              </a:defRPr>
            </a:lvl8pPr>
            <a:lvl9pPr marL="3960038" indent="-232943"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ABFB8F8C-7B86-4C2A-A755-31C7725F69FB}" type="slidenum">
              <a:rPr lang="en-US" altLang="en-US" smtClean="0"/>
              <a:pPr eaLnBrk="1" hangingPunct="1">
                <a:spcBef>
                  <a:spcPct val="0"/>
                </a:spcBef>
              </a:pPr>
              <a:t>3</a:t>
            </a:fld>
            <a:endParaRPr lang="en-US" altLang="en-US" smtClean="0"/>
          </a:p>
        </p:txBody>
      </p:sp>
      <p:sp>
        <p:nvSpPr>
          <p:cNvPr id="51203" name="Rectangle 2"/>
          <p:cNvSpPr>
            <a:spLocks noGrp="1" noRot="1" noChangeAspect="1" noChangeArrowheads="1" noTextEdit="1"/>
          </p:cNvSpPr>
          <p:nvPr>
            <p:ph type="sldImg"/>
          </p:nvPr>
        </p:nvSpPr>
        <p:spPr>
          <a:ln/>
        </p:spPr>
      </p:sp>
      <p:sp>
        <p:nvSpPr>
          <p:cNvPr id="51204" name="Rectangle 3"/>
          <p:cNvSpPr>
            <a:spLocks noGrp="1" noChangeArrowheads="1"/>
          </p:cNvSpPr>
          <p:nvPr>
            <p:ph type="body" idx="1"/>
          </p:nvPr>
        </p:nvSpPr>
        <p:spPr>
          <a:noFill/>
        </p:spPr>
        <p:txBody>
          <a:bodyPr/>
          <a:lstStyle/>
          <a:p>
            <a:pPr eaLnBrk="1" hangingPunct="1">
              <a:spcBef>
                <a:spcPts val="1223"/>
              </a:spcBef>
            </a:pPr>
            <a:r>
              <a:rPr lang="en-US" altLang="en-US" dirty="0" smtClean="0">
                <a:latin typeface="Arial" pitchFamily="34" charset="0"/>
              </a:rPr>
              <a:t>An element that integrates our research</a:t>
            </a:r>
            <a:r>
              <a:rPr lang="en-US" altLang="en-US" baseline="0" dirty="0" smtClean="0">
                <a:latin typeface="Arial" pitchFamily="34" charset="0"/>
              </a:rPr>
              <a:t> is the year round growth of giant kelp</a:t>
            </a:r>
            <a:endParaRPr lang="en-US" altLang="en-US" dirty="0" smtClean="0">
              <a:latin typeface="Arial"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itchFamily="34" charset="0"/>
              </a:defRPr>
            </a:lvl1pPr>
            <a:lvl2pPr marL="757066" indent="-291179" eaLnBrk="0" hangingPunct="0">
              <a:spcBef>
                <a:spcPct val="30000"/>
              </a:spcBef>
              <a:defRPr sz="1200">
                <a:solidFill>
                  <a:schemeClr val="tx1"/>
                </a:solidFill>
                <a:latin typeface="Arial" pitchFamily="34" charset="0"/>
              </a:defRPr>
            </a:lvl2pPr>
            <a:lvl3pPr marL="1164717" indent="-232943" eaLnBrk="0" hangingPunct="0">
              <a:spcBef>
                <a:spcPct val="30000"/>
              </a:spcBef>
              <a:defRPr sz="1200">
                <a:solidFill>
                  <a:schemeClr val="tx1"/>
                </a:solidFill>
                <a:latin typeface="Arial" pitchFamily="34" charset="0"/>
              </a:defRPr>
            </a:lvl3pPr>
            <a:lvl4pPr marL="1630604" indent="-232943" eaLnBrk="0" hangingPunct="0">
              <a:spcBef>
                <a:spcPct val="30000"/>
              </a:spcBef>
              <a:defRPr sz="1200">
                <a:solidFill>
                  <a:schemeClr val="tx1"/>
                </a:solidFill>
                <a:latin typeface="Arial" pitchFamily="34" charset="0"/>
              </a:defRPr>
            </a:lvl4pPr>
            <a:lvl5pPr marL="2096491" indent="-232943" eaLnBrk="0" hangingPunct="0">
              <a:spcBef>
                <a:spcPct val="30000"/>
              </a:spcBef>
              <a:defRPr sz="1200">
                <a:solidFill>
                  <a:schemeClr val="tx1"/>
                </a:solidFill>
                <a:latin typeface="Arial" pitchFamily="34" charset="0"/>
              </a:defRPr>
            </a:lvl5pPr>
            <a:lvl6pPr marL="2562377" indent="-232943" eaLnBrk="0" fontAlgn="base" hangingPunct="0">
              <a:spcBef>
                <a:spcPct val="30000"/>
              </a:spcBef>
              <a:spcAft>
                <a:spcPct val="0"/>
              </a:spcAft>
              <a:defRPr sz="1200">
                <a:solidFill>
                  <a:schemeClr val="tx1"/>
                </a:solidFill>
                <a:latin typeface="Arial" pitchFamily="34" charset="0"/>
              </a:defRPr>
            </a:lvl6pPr>
            <a:lvl7pPr marL="3028264" indent="-232943" eaLnBrk="0" fontAlgn="base" hangingPunct="0">
              <a:spcBef>
                <a:spcPct val="30000"/>
              </a:spcBef>
              <a:spcAft>
                <a:spcPct val="0"/>
              </a:spcAft>
              <a:defRPr sz="1200">
                <a:solidFill>
                  <a:schemeClr val="tx1"/>
                </a:solidFill>
                <a:latin typeface="Arial" pitchFamily="34" charset="0"/>
              </a:defRPr>
            </a:lvl7pPr>
            <a:lvl8pPr marL="3494151" indent="-232943" eaLnBrk="0" fontAlgn="base" hangingPunct="0">
              <a:spcBef>
                <a:spcPct val="30000"/>
              </a:spcBef>
              <a:spcAft>
                <a:spcPct val="0"/>
              </a:spcAft>
              <a:defRPr sz="1200">
                <a:solidFill>
                  <a:schemeClr val="tx1"/>
                </a:solidFill>
                <a:latin typeface="Arial" pitchFamily="34" charset="0"/>
              </a:defRPr>
            </a:lvl8pPr>
            <a:lvl9pPr marL="3960038" indent="-232943"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ABFB8F8C-7B86-4C2A-A755-31C7725F69FB}" type="slidenum">
              <a:rPr lang="en-US" altLang="en-US" smtClean="0"/>
              <a:pPr eaLnBrk="1" hangingPunct="1">
                <a:spcBef>
                  <a:spcPct val="0"/>
                </a:spcBef>
              </a:pPr>
              <a:t>4</a:t>
            </a:fld>
            <a:endParaRPr lang="en-US" altLang="en-US" smtClean="0"/>
          </a:p>
        </p:txBody>
      </p:sp>
      <p:sp>
        <p:nvSpPr>
          <p:cNvPr id="51203" name="Rectangle 2"/>
          <p:cNvSpPr>
            <a:spLocks noGrp="1" noRot="1" noChangeAspect="1" noChangeArrowheads="1" noTextEdit="1"/>
          </p:cNvSpPr>
          <p:nvPr>
            <p:ph type="sldImg"/>
          </p:nvPr>
        </p:nvSpPr>
        <p:spPr>
          <a:ln/>
        </p:spPr>
      </p:sp>
      <p:sp>
        <p:nvSpPr>
          <p:cNvPr id="51204" name="Rectangle 3"/>
          <p:cNvSpPr>
            <a:spLocks noGrp="1" noChangeArrowheads="1"/>
          </p:cNvSpPr>
          <p:nvPr>
            <p:ph type="body" idx="1"/>
          </p:nvPr>
        </p:nvSpPr>
        <p:spPr>
          <a:noFill/>
        </p:spPr>
        <p:txBody>
          <a:bodyPr/>
          <a:lstStyle/>
          <a:p>
            <a:pPr eaLnBrk="1" hangingPunct="1">
              <a:spcBef>
                <a:spcPts val="1223"/>
              </a:spcBef>
            </a:pPr>
            <a:endParaRPr lang="en-US" altLang="en-US" dirty="0" smtClean="0">
              <a:latin typeface="Arial"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itchFamily="34" charset="0"/>
              </a:defRPr>
            </a:lvl1pPr>
            <a:lvl2pPr marL="757066" indent="-291179" eaLnBrk="0" hangingPunct="0">
              <a:spcBef>
                <a:spcPct val="30000"/>
              </a:spcBef>
              <a:defRPr sz="1200">
                <a:solidFill>
                  <a:schemeClr val="tx1"/>
                </a:solidFill>
                <a:latin typeface="Arial" pitchFamily="34" charset="0"/>
              </a:defRPr>
            </a:lvl2pPr>
            <a:lvl3pPr marL="1164717" indent="-232943" eaLnBrk="0" hangingPunct="0">
              <a:spcBef>
                <a:spcPct val="30000"/>
              </a:spcBef>
              <a:defRPr sz="1200">
                <a:solidFill>
                  <a:schemeClr val="tx1"/>
                </a:solidFill>
                <a:latin typeface="Arial" pitchFamily="34" charset="0"/>
              </a:defRPr>
            </a:lvl3pPr>
            <a:lvl4pPr marL="1630604" indent="-232943" eaLnBrk="0" hangingPunct="0">
              <a:spcBef>
                <a:spcPct val="30000"/>
              </a:spcBef>
              <a:defRPr sz="1200">
                <a:solidFill>
                  <a:schemeClr val="tx1"/>
                </a:solidFill>
                <a:latin typeface="Arial" pitchFamily="34" charset="0"/>
              </a:defRPr>
            </a:lvl4pPr>
            <a:lvl5pPr marL="2096491" indent="-232943" eaLnBrk="0" hangingPunct="0">
              <a:spcBef>
                <a:spcPct val="30000"/>
              </a:spcBef>
              <a:defRPr sz="1200">
                <a:solidFill>
                  <a:schemeClr val="tx1"/>
                </a:solidFill>
                <a:latin typeface="Arial" pitchFamily="34" charset="0"/>
              </a:defRPr>
            </a:lvl5pPr>
            <a:lvl6pPr marL="2562377" indent="-232943" eaLnBrk="0" fontAlgn="base" hangingPunct="0">
              <a:spcBef>
                <a:spcPct val="30000"/>
              </a:spcBef>
              <a:spcAft>
                <a:spcPct val="0"/>
              </a:spcAft>
              <a:defRPr sz="1200">
                <a:solidFill>
                  <a:schemeClr val="tx1"/>
                </a:solidFill>
                <a:latin typeface="Arial" pitchFamily="34" charset="0"/>
              </a:defRPr>
            </a:lvl6pPr>
            <a:lvl7pPr marL="3028264" indent="-232943" eaLnBrk="0" fontAlgn="base" hangingPunct="0">
              <a:spcBef>
                <a:spcPct val="30000"/>
              </a:spcBef>
              <a:spcAft>
                <a:spcPct val="0"/>
              </a:spcAft>
              <a:defRPr sz="1200">
                <a:solidFill>
                  <a:schemeClr val="tx1"/>
                </a:solidFill>
                <a:latin typeface="Arial" pitchFamily="34" charset="0"/>
              </a:defRPr>
            </a:lvl7pPr>
            <a:lvl8pPr marL="3494151" indent="-232943" eaLnBrk="0" fontAlgn="base" hangingPunct="0">
              <a:spcBef>
                <a:spcPct val="30000"/>
              </a:spcBef>
              <a:spcAft>
                <a:spcPct val="0"/>
              </a:spcAft>
              <a:defRPr sz="1200">
                <a:solidFill>
                  <a:schemeClr val="tx1"/>
                </a:solidFill>
                <a:latin typeface="Arial" pitchFamily="34" charset="0"/>
              </a:defRPr>
            </a:lvl8pPr>
            <a:lvl9pPr marL="3960038" indent="-232943"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ABFB8F8C-7B86-4C2A-A755-31C7725F69FB}" type="slidenum">
              <a:rPr lang="en-US" altLang="en-US" smtClean="0"/>
              <a:pPr eaLnBrk="1" hangingPunct="1">
                <a:spcBef>
                  <a:spcPct val="0"/>
                </a:spcBef>
              </a:pPr>
              <a:t>5</a:t>
            </a:fld>
            <a:endParaRPr lang="en-US" altLang="en-US" smtClean="0"/>
          </a:p>
        </p:txBody>
      </p:sp>
      <p:sp>
        <p:nvSpPr>
          <p:cNvPr id="51203" name="Rectangle 2"/>
          <p:cNvSpPr>
            <a:spLocks noGrp="1" noRot="1" noChangeAspect="1" noChangeArrowheads="1" noTextEdit="1"/>
          </p:cNvSpPr>
          <p:nvPr>
            <p:ph type="sldImg"/>
          </p:nvPr>
        </p:nvSpPr>
        <p:spPr>
          <a:ln/>
        </p:spPr>
      </p:sp>
      <p:sp>
        <p:nvSpPr>
          <p:cNvPr id="51204" name="Rectangle 3"/>
          <p:cNvSpPr>
            <a:spLocks noGrp="1" noChangeArrowheads="1"/>
          </p:cNvSpPr>
          <p:nvPr>
            <p:ph type="body" idx="1"/>
          </p:nvPr>
        </p:nvSpPr>
        <p:spPr>
          <a:noFill/>
        </p:spPr>
        <p:txBody>
          <a:bodyPr/>
          <a:lstStyle/>
          <a:p>
            <a:pPr marL="171450" indent="-171450">
              <a:spcAft>
                <a:spcPts val="600"/>
              </a:spcAft>
              <a:buFont typeface="Arial" panose="020B0604020202020204" pitchFamily="34" charset="0"/>
              <a:buChar char="•"/>
            </a:pPr>
            <a:r>
              <a:rPr lang="en-US" sz="1200" dirty="0" smtClean="0"/>
              <a:t>High concentrations of dissolved N in beach pore water related to kelp wrack accumulation and consumption by beach </a:t>
            </a:r>
            <a:r>
              <a:rPr lang="en-US" sz="1200" dirty="0" err="1" smtClean="0"/>
              <a:t>detrivores</a:t>
            </a:r>
            <a:endParaRPr lang="en-US" sz="1200" dirty="0" smtClean="0"/>
          </a:p>
          <a:p>
            <a:pPr marL="171450" marR="0" indent="-171450" algn="l" defTabSz="914400" rtl="0" eaLnBrk="0" fontAlgn="base" latinLnBrk="0" hangingPunct="0">
              <a:lnSpc>
                <a:spcPct val="100000"/>
              </a:lnSpc>
              <a:spcBef>
                <a:spcPct val="30000"/>
              </a:spcBef>
              <a:spcAft>
                <a:spcPts val="600"/>
              </a:spcAft>
              <a:buClrTx/>
              <a:buSzTx/>
              <a:buFont typeface="Arial" panose="020B0604020202020204" pitchFamily="34" charset="0"/>
              <a:buChar char="•"/>
              <a:tabLst/>
              <a:defRPr/>
            </a:pPr>
            <a:r>
              <a:rPr lang="en-US" sz="1200" dirty="0" smtClean="0"/>
              <a:t>Water sampling and isotope analyses of macroalgae show elevated DIN concentrations in waters adjacent to beaches with accumulated wrack</a:t>
            </a:r>
          </a:p>
          <a:p>
            <a:pPr marL="171450" marR="0" indent="-171450" algn="l" defTabSz="914400" rtl="0" eaLnBrk="0" fontAlgn="base" latinLnBrk="0" hangingPunct="0">
              <a:lnSpc>
                <a:spcPct val="100000"/>
              </a:lnSpc>
              <a:spcBef>
                <a:spcPct val="30000"/>
              </a:spcBef>
              <a:spcAft>
                <a:spcPts val="600"/>
              </a:spcAft>
              <a:buClrTx/>
              <a:buSzTx/>
              <a:buFont typeface="Arial" panose="020B0604020202020204" pitchFamily="34" charset="0"/>
              <a:buChar char="•"/>
              <a:tabLst/>
              <a:defRPr/>
            </a:pPr>
            <a:r>
              <a:rPr lang="en-US" sz="1200" dirty="0" smtClean="0"/>
              <a:t>Calculations based on porewater turnover time and volume indicate beach contribution to coastal DIN supply quickly diluted and elevated concentrations are limited to ~50 meters from shore</a:t>
            </a:r>
          </a:p>
          <a:p>
            <a:pPr marL="171450" marR="0" indent="-171450" algn="l" defTabSz="914400" rtl="0" eaLnBrk="0" fontAlgn="base" latinLnBrk="0" hangingPunct="0">
              <a:lnSpc>
                <a:spcPct val="100000"/>
              </a:lnSpc>
              <a:spcBef>
                <a:spcPct val="30000"/>
              </a:spcBef>
              <a:spcAft>
                <a:spcPts val="600"/>
              </a:spcAft>
              <a:buClrTx/>
              <a:buSzTx/>
              <a:buFont typeface="Arial" panose="020B0604020202020204" pitchFamily="34" charset="0"/>
              <a:buChar char="•"/>
              <a:tabLst/>
              <a:defRPr/>
            </a:pPr>
            <a:endParaRPr lang="en-US" sz="1200" dirty="0" smtClean="0"/>
          </a:p>
          <a:p>
            <a:pPr marL="171450" indent="-171450">
              <a:spcAft>
                <a:spcPts val="600"/>
              </a:spcAft>
              <a:buFont typeface="Arial" panose="020B0604020202020204" pitchFamily="34" charset="0"/>
              <a:buChar char="•"/>
            </a:pPr>
            <a:endParaRPr lang="en-US" sz="1200" dirty="0"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itchFamily="34" charset="0"/>
              </a:defRPr>
            </a:lvl1pPr>
            <a:lvl2pPr marL="757066" indent="-291179" eaLnBrk="0" hangingPunct="0">
              <a:spcBef>
                <a:spcPct val="30000"/>
              </a:spcBef>
              <a:defRPr sz="1200">
                <a:solidFill>
                  <a:schemeClr val="tx1"/>
                </a:solidFill>
                <a:latin typeface="Arial" pitchFamily="34" charset="0"/>
              </a:defRPr>
            </a:lvl2pPr>
            <a:lvl3pPr marL="1164717" indent="-232943" eaLnBrk="0" hangingPunct="0">
              <a:spcBef>
                <a:spcPct val="30000"/>
              </a:spcBef>
              <a:defRPr sz="1200">
                <a:solidFill>
                  <a:schemeClr val="tx1"/>
                </a:solidFill>
                <a:latin typeface="Arial" pitchFamily="34" charset="0"/>
              </a:defRPr>
            </a:lvl3pPr>
            <a:lvl4pPr marL="1630604" indent="-232943" eaLnBrk="0" hangingPunct="0">
              <a:spcBef>
                <a:spcPct val="30000"/>
              </a:spcBef>
              <a:defRPr sz="1200">
                <a:solidFill>
                  <a:schemeClr val="tx1"/>
                </a:solidFill>
                <a:latin typeface="Arial" pitchFamily="34" charset="0"/>
              </a:defRPr>
            </a:lvl4pPr>
            <a:lvl5pPr marL="2096491" indent="-232943" eaLnBrk="0" hangingPunct="0">
              <a:spcBef>
                <a:spcPct val="30000"/>
              </a:spcBef>
              <a:defRPr sz="1200">
                <a:solidFill>
                  <a:schemeClr val="tx1"/>
                </a:solidFill>
                <a:latin typeface="Arial" pitchFamily="34" charset="0"/>
              </a:defRPr>
            </a:lvl5pPr>
            <a:lvl6pPr marL="2562377" indent="-232943" eaLnBrk="0" fontAlgn="base" hangingPunct="0">
              <a:spcBef>
                <a:spcPct val="30000"/>
              </a:spcBef>
              <a:spcAft>
                <a:spcPct val="0"/>
              </a:spcAft>
              <a:defRPr sz="1200">
                <a:solidFill>
                  <a:schemeClr val="tx1"/>
                </a:solidFill>
                <a:latin typeface="Arial" pitchFamily="34" charset="0"/>
              </a:defRPr>
            </a:lvl6pPr>
            <a:lvl7pPr marL="3028264" indent="-232943" eaLnBrk="0" fontAlgn="base" hangingPunct="0">
              <a:spcBef>
                <a:spcPct val="30000"/>
              </a:spcBef>
              <a:spcAft>
                <a:spcPct val="0"/>
              </a:spcAft>
              <a:defRPr sz="1200">
                <a:solidFill>
                  <a:schemeClr val="tx1"/>
                </a:solidFill>
                <a:latin typeface="Arial" pitchFamily="34" charset="0"/>
              </a:defRPr>
            </a:lvl7pPr>
            <a:lvl8pPr marL="3494151" indent="-232943" eaLnBrk="0" fontAlgn="base" hangingPunct="0">
              <a:spcBef>
                <a:spcPct val="30000"/>
              </a:spcBef>
              <a:spcAft>
                <a:spcPct val="0"/>
              </a:spcAft>
              <a:defRPr sz="1200">
                <a:solidFill>
                  <a:schemeClr val="tx1"/>
                </a:solidFill>
                <a:latin typeface="Arial" pitchFamily="34" charset="0"/>
              </a:defRPr>
            </a:lvl8pPr>
            <a:lvl9pPr marL="3960038" indent="-232943"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ABFB8F8C-7B86-4C2A-A755-31C7725F69FB}" type="slidenum">
              <a:rPr lang="en-US" altLang="en-US" smtClean="0"/>
              <a:pPr eaLnBrk="1" hangingPunct="1">
                <a:spcBef>
                  <a:spcPct val="0"/>
                </a:spcBef>
              </a:pPr>
              <a:t>6</a:t>
            </a:fld>
            <a:endParaRPr lang="en-US" altLang="en-US" smtClean="0"/>
          </a:p>
        </p:txBody>
      </p:sp>
      <p:sp>
        <p:nvSpPr>
          <p:cNvPr id="51203" name="Rectangle 2"/>
          <p:cNvSpPr>
            <a:spLocks noGrp="1" noRot="1" noChangeAspect="1" noChangeArrowheads="1" noTextEdit="1"/>
          </p:cNvSpPr>
          <p:nvPr>
            <p:ph type="sldImg"/>
          </p:nvPr>
        </p:nvSpPr>
        <p:spPr>
          <a:ln/>
        </p:spPr>
      </p:sp>
      <p:sp>
        <p:nvSpPr>
          <p:cNvPr id="51204" name="Rectangle 3"/>
          <p:cNvSpPr>
            <a:spLocks noGrp="1" noChangeArrowheads="1"/>
          </p:cNvSpPr>
          <p:nvPr>
            <p:ph type="body" idx="1"/>
          </p:nvPr>
        </p:nvSpPr>
        <p:spPr>
          <a:noFill/>
        </p:spPr>
        <p:txBody>
          <a:bodyPr/>
          <a:lstStyle/>
          <a:p>
            <a:r>
              <a:rPr lang="en-US" sz="1200" b="0" i="0" u="none" strike="noStrike" kern="1200" baseline="0" dirty="0" smtClean="0">
                <a:solidFill>
                  <a:schemeClr val="tx1"/>
                </a:solidFill>
                <a:latin typeface="Arial" charset="0"/>
                <a:ea typeface="+mn-ea"/>
                <a:cs typeface="+mn-cs"/>
              </a:rPr>
              <a:t>coastally trapped waves generated off Baja California cause thermocline tilts and upwelling-like flows</a:t>
            </a:r>
            <a:endParaRPr lang="en-US" altLang="en-US" dirty="0" smtClean="0">
              <a:latin typeface="Arial"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itchFamily="34" charset="0"/>
              </a:defRPr>
            </a:lvl1pPr>
            <a:lvl2pPr marL="757066" indent="-291179" eaLnBrk="0" hangingPunct="0">
              <a:spcBef>
                <a:spcPct val="30000"/>
              </a:spcBef>
              <a:defRPr sz="1200">
                <a:solidFill>
                  <a:schemeClr val="tx1"/>
                </a:solidFill>
                <a:latin typeface="Arial" pitchFamily="34" charset="0"/>
              </a:defRPr>
            </a:lvl2pPr>
            <a:lvl3pPr marL="1164717" indent="-232943" eaLnBrk="0" hangingPunct="0">
              <a:spcBef>
                <a:spcPct val="30000"/>
              </a:spcBef>
              <a:defRPr sz="1200">
                <a:solidFill>
                  <a:schemeClr val="tx1"/>
                </a:solidFill>
                <a:latin typeface="Arial" pitchFamily="34" charset="0"/>
              </a:defRPr>
            </a:lvl3pPr>
            <a:lvl4pPr marL="1630604" indent="-232943" eaLnBrk="0" hangingPunct="0">
              <a:spcBef>
                <a:spcPct val="30000"/>
              </a:spcBef>
              <a:defRPr sz="1200">
                <a:solidFill>
                  <a:schemeClr val="tx1"/>
                </a:solidFill>
                <a:latin typeface="Arial" pitchFamily="34" charset="0"/>
              </a:defRPr>
            </a:lvl4pPr>
            <a:lvl5pPr marL="2096491" indent="-232943" eaLnBrk="0" hangingPunct="0">
              <a:spcBef>
                <a:spcPct val="30000"/>
              </a:spcBef>
              <a:defRPr sz="1200">
                <a:solidFill>
                  <a:schemeClr val="tx1"/>
                </a:solidFill>
                <a:latin typeface="Arial" pitchFamily="34" charset="0"/>
              </a:defRPr>
            </a:lvl5pPr>
            <a:lvl6pPr marL="2562377" indent="-232943" eaLnBrk="0" fontAlgn="base" hangingPunct="0">
              <a:spcBef>
                <a:spcPct val="30000"/>
              </a:spcBef>
              <a:spcAft>
                <a:spcPct val="0"/>
              </a:spcAft>
              <a:defRPr sz="1200">
                <a:solidFill>
                  <a:schemeClr val="tx1"/>
                </a:solidFill>
                <a:latin typeface="Arial" pitchFamily="34" charset="0"/>
              </a:defRPr>
            </a:lvl6pPr>
            <a:lvl7pPr marL="3028264" indent="-232943" eaLnBrk="0" fontAlgn="base" hangingPunct="0">
              <a:spcBef>
                <a:spcPct val="30000"/>
              </a:spcBef>
              <a:spcAft>
                <a:spcPct val="0"/>
              </a:spcAft>
              <a:defRPr sz="1200">
                <a:solidFill>
                  <a:schemeClr val="tx1"/>
                </a:solidFill>
                <a:latin typeface="Arial" pitchFamily="34" charset="0"/>
              </a:defRPr>
            </a:lvl7pPr>
            <a:lvl8pPr marL="3494151" indent="-232943" eaLnBrk="0" fontAlgn="base" hangingPunct="0">
              <a:spcBef>
                <a:spcPct val="30000"/>
              </a:spcBef>
              <a:spcAft>
                <a:spcPct val="0"/>
              </a:spcAft>
              <a:defRPr sz="1200">
                <a:solidFill>
                  <a:schemeClr val="tx1"/>
                </a:solidFill>
                <a:latin typeface="Arial" pitchFamily="34" charset="0"/>
              </a:defRPr>
            </a:lvl8pPr>
            <a:lvl9pPr marL="3960038" indent="-232943"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ABFB8F8C-7B86-4C2A-A755-31C7725F69FB}" type="slidenum">
              <a:rPr lang="en-US" altLang="en-US" smtClean="0"/>
              <a:pPr eaLnBrk="1" hangingPunct="1">
                <a:spcBef>
                  <a:spcPct val="0"/>
                </a:spcBef>
              </a:pPr>
              <a:t>7</a:t>
            </a:fld>
            <a:endParaRPr lang="en-US" altLang="en-US" smtClean="0"/>
          </a:p>
        </p:txBody>
      </p:sp>
      <p:sp>
        <p:nvSpPr>
          <p:cNvPr id="51203" name="Rectangle 2"/>
          <p:cNvSpPr>
            <a:spLocks noGrp="1" noRot="1" noChangeAspect="1" noChangeArrowheads="1" noTextEdit="1"/>
          </p:cNvSpPr>
          <p:nvPr>
            <p:ph type="sldImg"/>
          </p:nvPr>
        </p:nvSpPr>
        <p:spPr>
          <a:ln/>
        </p:spPr>
      </p:sp>
      <p:sp>
        <p:nvSpPr>
          <p:cNvPr id="51204" name="Rectangle 3"/>
          <p:cNvSpPr>
            <a:spLocks noGrp="1" noChangeArrowheads="1"/>
          </p:cNvSpPr>
          <p:nvPr>
            <p:ph type="body" idx="1"/>
          </p:nvPr>
        </p:nvSpPr>
        <p:spPr>
          <a:noFill/>
        </p:spPr>
        <p:txBody>
          <a:bodyPr/>
          <a:lstStyle/>
          <a:p>
            <a:pPr eaLnBrk="1" hangingPunct="1">
              <a:spcBef>
                <a:spcPts val="1223"/>
              </a:spcBef>
            </a:pPr>
            <a:r>
              <a:rPr lang="en-US" altLang="en-US" dirty="0" smtClean="0">
                <a:latin typeface="Arial" pitchFamily="34" charset="0"/>
              </a:rPr>
              <a:t>Stacked bar graph </a:t>
            </a:r>
            <a:r>
              <a:rPr lang="en-US" altLang="en-US" baseline="0" dirty="0" smtClean="0">
                <a:latin typeface="Arial" pitchFamily="34" charset="0"/>
              </a:rPr>
              <a:t>of daily means of the concentrations of NO</a:t>
            </a:r>
            <a:r>
              <a:rPr lang="en-US" altLang="en-US" baseline="-25000" dirty="0" smtClean="0">
                <a:latin typeface="Arial" pitchFamily="34" charset="0"/>
              </a:rPr>
              <a:t>3</a:t>
            </a:r>
            <a:r>
              <a:rPr lang="en-US" altLang="en-US" baseline="0" dirty="0" smtClean="0">
                <a:latin typeface="Arial" pitchFamily="34" charset="0"/>
              </a:rPr>
              <a:t> in the nearshore delivered by different processes averaged over. </a:t>
            </a:r>
          </a:p>
          <a:p>
            <a:pPr eaLnBrk="1" hangingPunct="1">
              <a:spcBef>
                <a:spcPts val="1223"/>
              </a:spcBef>
            </a:pPr>
            <a:r>
              <a:rPr lang="en-US" altLang="en-US" baseline="0" dirty="0" smtClean="0">
                <a:latin typeface="Arial" pitchFamily="34" charset="0"/>
              </a:rPr>
              <a:t>Unexplained </a:t>
            </a:r>
            <a:r>
              <a:rPr lang="en-US" altLang="en-US" baseline="0" dirty="0" err="1" smtClean="0">
                <a:latin typeface="Arial" pitchFamily="34" charset="0"/>
              </a:rPr>
              <a:t>rpare</a:t>
            </a:r>
            <a:r>
              <a:rPr lang="en-US" altLang="en-US" baseline="0" dirty="0" smtClean="0">
                <a:latin typeface="Arial" pitchFamily="34" charset="0"/>
              </a:rPr>
              <a:t> </a:t>
            </a:r>
            <a:r>
              <a:rPr lang="en-US" altLang="en-US" baseline="0" dirty="0" err="1" smtClean="0">
                <a:latin typeface="Arial" pitchFamily="34" charset="0"/>
              </a:rPr>
              <a:t>backg</a:t>
            </a:r>
            <a:endParaRPr lang="en-US" altLang="en-US" dirty="0" smtClean="0">
              <a:latin typeface="Arial"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itchFamily="34" charset="0"/>
              </a:defRPr>
            </a:lvl1pPr>
            <a:lvl2pPr marL="757066" indent="-291179" eaLnBrk="0" hangingPunct="0">
              <a:spcBef>
                <a:spcPct val="30000"/>
              </a:spcBef>
              <a:defRPr sz="1200">
                <a:solidFill>
                  <a:schemeClr val="tx1"/>
                </a:solidFill>
                <a:latin typeface="Arial" pitchFamily="34" charset="0"/>
              </a:defRPr>
            </a:lvl2pPr>
            <a:lvl3pPr marL="1164717" indent="-232943" eaLnBrk="0" hangingPunct="0">
              <a:spcBef>
                <a:spcPct val="30000"/>
              </a:spcBef>
              <a:defRPr sz="1200">
                <a:solidFill>
                  <a:schemeClr val="tx1"/>
                </a:solidFill>
                <a:latin typeface="Arial" pitchFamily="34" charset="0"/>
              </a:defRPr>
            </a:lvl3pPr>
            <a:lvl4pPr marL="1630604" indent="-232943" eaLnBrk="0" hangingPunct="0">
              <a:spcBef>
                <a:spcPct val="30000"/>
              </a:spcBef>
              <a:defRPr sz="1200">
                <a:solidFill>
                  <a:schemeClr val="tx1"/>
                </a:solidFill>
                <a:latin typeface="Arial" pitchFamily="34" charset="0"/>
              </a:defRPr>
            </a:lvl4pPr>
            <a:lvl5pPr marL="2096491" indent="-232943" eaLnBrk="0" hangingPunct="0">
              <a:spcBef>
                <a:spcPct val="30000"/>
              </a:spcBef>
              <a:defRPr sz="1200">
                <a:solidFill>
                  <a:schemeClr val="tx1"/>
                </a:solidFill>
                <a:latin typeface="Arial" pitchFamily="34" charset="0"/>
              </a:defRPr>
            </a:lvl5pPr>
            <a:lvl6pPr marL="2562377" indent="-232943" eaLnBrk="0" fontAlgn="base" hangingPunct="0">
              <a:spcBef>
                <a:spcPct val="30000"/>
              </a:spcBef>
              <a:spcAft>
                <a:spcPct val="0"/>
              </a:spcAft>
              <a:defRPr sz="1200">
                <a:solidFill>
                  <a:schemeClr val="tx1"/>
                </a:solidFill>
                <a:latin typeface="Arial" pitchFamily="34" charset="0"/>
              </a:defRPr>
            </a:lvl6pPr>
            <a:lvl7pPr marL="3028264" indent="-232943" eaLnBrk="0" fontAlgn="base" hangingPunct="0">
              <a:spcBef>
                <a:spcPct val="30000"/>
              </a:spcBef>
              <a:spcAft>
                <a:spcPct val="0"/>
              </a:spcAft>
              <a:defRPr sz="1200">
                <a:solidFill>
                  <a:schemeClr val="tx1"/>
                </a:solidFill>
                <a:latin typeface="Arial" pitchFamily="34" charset="0"/>
              </a:defRPr>
            </a:lvl7pPr>
            <a:lvl8pPr marL="3494151" indent="-232943" eaLnBrk="0" fontAlgn="base" hangingPunct="0">
              <a:spcBef>
                <a:spcPct val="30000"/>
              </a:spcBef>
              <a:spcAft>
                <a:spcPct val="0"/>
              </a:spcAft>
              <a:defRPr sz="1200">
                <a:solidFill>
                  <a:schemeClr val="tx1"/>
                </a:solidFill>
                <a:latin typeface="Arial" pitchFamily="34" charset="0"/>
              </a:defRPr>
            </a:lvl8pPr>
            <a:lvl9pPr marL="3960038" indent="-232943"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ABFB8F8C-7B86-4C2A-A755-31C7725F69FB}" type="slidenum">
              <a:rPr lang="en-US" altLang="en-US" smtClean="0"/>
              <a:pPr eaLnBrk="1" hangingPunct="1">
                <a:spcBef>
                  <a:spcPct val="0"/>
                </a:spcBef>
              </a:pPr>
              <a:t>8</a:t>
            </a:fld>
            <a:endParaRPr lang="en-US" altLang="en-US" smtClean="0"/>
          </a:p>
        </p:txBody>
      </p:sp>
      <p:sp>
        <p:nvSpPr>
          <p:cNvPr id="51203" name="Rectangle 2"/>
          <p:cNvSpPr>
            <a:spLocks noGrp="1" noRot="1" noChangeAspect="1" noChangeArrowheads="1" noTextEdit="1"/>
          </p:cNvSpPr>
          <p:nvPr>
            <p:ph type="sldImg"/>
          </p:nvPr>
        </p:nvSpPr>
        <p:spPr>
          <a:ln/>
        </p:spPr>
      </p:sp>
      <p:sp>
        <p:nvSpPr>
          <p:cNvPr id="51204" name="Rectangle 3"/>
          <p:cNvSpPr>
            <a:spLocks noGrp="1" noChangeArrowheads="1"/>
          </p:cNvSpPr>
          <p:nvPr>
            <p:ph type="body" idx="1"/>
          </p:nvPr>
        </p:nvSpPr>
        <p:spPr>
          <a:noFill/>
        </p:spPr>
        <p:txBody>
          <a:bodyPr/>
          <a:lstStyle/>
          <a:p>
            <a:pPr marL="171450" marR="0" indent="-171450" algn="l" defTabSz="914400" rtl="0" eaLnBrk="1" fontAlgn="base" latinLnBrk="0" hangingPunct="1">
              <a:lnSpc>
                <a:spcPct val="100000"/>
              </a:lnSpc>
              <a:spcBef>
                <a:spcPts val="1223"/>
              </a:spcBef>
              <a:spcAft>
                <a:spcPct val="0"/>
              </a:spcAft>
              <a:buClrTx/>
              <a:buSzTx/>
              <a:buFont typeface="Arial" panose="020B0604020202020204" pitchFamily="34" charset="0"/>
              <a:buChar char="•"/>
              <a:tabLst/>
              <a:defRPr/>
            </a:pPr>
            <a:r>
              <a:rPr lang="en-US" sz="1200" dirty="0" smtClean="0"/>
              <a:t>Concentrations of ammonium are greatest near the bottom suggesting a benthic source</a:t>
            </a:r>
          </a:p>
          <a:p>
            <a:pPr marL="171450" marR="0" indent="-171450" algn="l" defTabSz="914400" rtl="0" eaLnBrk="1" fontAlgn="base" latinLnBrk="0" hangingPunct="1">
              <a:lnSpc>
                <a:spcPct val="100000"/>
              </a:lnSpc>
              <a:spcBef>
                <a:spcPts val="1223"/>
              </a:spcBef>
              <a:spcAft>
                <a:spcPct val="0"/>
              </a:spcAft>
              <a:buClrTx/>
              <a:buSzTx/>
              <a:buFont typeface="Arial" panose="020B0604020202020204" pitchFamily="34" charset="0"/>
              <a:buChar char="•"/>
              <a:tabLst/>
              <a:defRPr/>
            </a:pPr>
            <a:r>
              <a:rPr lang="en-US" sz="1200" dirty="0" smtClean="0"/>
              <a:t>Highest in the morning which is suggestive of rapid consumption with increasing light</a:t>
            </a:r>
          </a:p>
          <a:p>
            <a:pPr marL="171450" indent="-171450" eaLnBrk="1" hangingPunct="1">
              <a:spcBef>
                <a:spcPts val="1223"/>
              </a:spcBef>
              <a:buFont typeface="Arial" panose="020B0604020202020204" pitchFamily="34" charset="0"/>
              <a:buChar char="•"/>
            </a:pPr>
            <a:endParaRPr lang="en-US" altLang="en-US" dirty="0" smtClean="0">
              <a:latin typeface="Arial"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itchFamily="34" charset="0"/>
              </a:defRPr>
            </a:lvl1pPr>
            <a:lvl2pPr marL="757066" indent="-291179" eaLnBrk="0" hangingPunct="0">
              <a:spcBef>
                <a:spcPct val="30000"/>
              </a:spcBef>
              <a:defRPr sz="1200">
                <a:solidFill>
                  <a:schemeClr val="tx1"/>
                </a:solidFill>
                <a:latin typeface="Arial" pitchFamily="34" charset="0"/>
              </a:defRPr>
            </a:lvl2pPr>
            <a:lvl3pPr marL="1164717" indent="-232943" eaLnBrk="0" hangingPunct="0">
              <a:spcBef>
                <a:spcPct val="30000"/>
              </a:spcBef>
              <a:defRPr sz="1200">
                <a:solidFill>
                  <a:schemeClr val="tx1"/>
                </a:solidFill>
                <a:latin typeface="Arial" pitchFamily="34" charset="0"/>
              </a:defRPr>
            </a:lvl3pPr>
            <a:lvl4pPr marL="1630604" indent="-232943" eaLnBrk="0" hangingPunct="0">
              <a:spcBef>
                <a:spcPct val="30000"/>
              </a:spcBef>
              <a:defRPr sz="1200">
                <a:solidFill>
                  <a:schemeClr val="tx1"/>
                </a:solidFill>
                <a:latin typeface="Arial" pitchFamily="34" charset="0"/>
              </a:defRPr>
            </a:lvl4pPr>
            <a:lvl5pPr marL="2096491" indent="-232943" eaLnBrk="0" hangingPunct="0">
              <a:spcBef>
                <a:spcPct val="30000"/>
              </a:spcBef>
              <a:defRPr sz="1200">
                <a:solidFill>
                  <a:schemeClr val="tx1"/>
                </a:solidFill>
                <a:latin typeface="Arial" pitchFamily="34" charset="0"/>
              </a:defRPr>
            </a:lvl5pPr>
            <a:lvl6pPr marL="2562377" indent="-232943" eaLnBrk="0" fontAlgn="base" hangingPunct="0">
              <a:spcBef>
                <a:spcPct val="30000"/>
              </a:spcBef>
              <a:spcAft>
                <a:spcPct val="0"/>
              </a:spcAft>
              <a:defRPr sz="1200">
                <a:solidFill>
                  <a:schemeClr val="tx1"/>
                </a:solidFill>
                <a:latin typeface="Arial" pitchFamily="34" charset="0"/>
              </a:defRPr>
            </a:lvl6pPr>
            <a:lvl7pPr marL="3028264" indent="-232943" eaLnBrk="0" fontAlgn="base" hangingPunct="0">
              <a:spcBef>
                <a:spcPct val="30000"/>
              </a:spcBef>
              <a:spcAft>
                <a:spcPct val="0"/>
              </a:spcAft>
              <a:defRPr sz="1200">
                <a:solidFill>
                  <a:schemeClr val="tx1"/>
                </a:solidFill>
                <a:latin typeface="Arial" pitchFamily="34" charset="0"/>
              </a:defRPr>
            </a:lvl7pPr>
            <a:lvl8pPr marL="3494151" indent="-232943" eaLnBrk="0" fontAlgn="base" hangingPunct="0">
              <a:spcBef>
                <a:spcPct val="30000"/>
              </a:spcBef>
              <a:spcAft>
                <a:spcPct val="0"/>
              </a:spcAft>
              <a:defRPr sz="1200">
                <a:solidFill>
                  <a:schemeClr val="tx1"/>
                </a:solidFill>
                <a:latin typeface="Arial" pitchFamily="34" charset="0"/>
              </a:defRPr>
            </a:lvl8pPr>
            <a:lvl9pPr marL="3960038" indent="-232943"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ABFB8F8C-7B86-4C2A-A755-31C7725F69FB}" type="slidenum">
              <a:rPr lang="en-US" altLang="en-US" smtClean="0"/>
              <a:pPr eaLnBrk="1" hangingPunct="1">
                <a:spcBef>
                  <a:spcPct val="0"/>
                </a:spcBef>
              </a:pPr>
              <a:t>9</a:t>
            </a:fld>
            <a:endParaRPr lang="en-US" altLang="en-US" smtClean="0"/>
          </a:p>
        </p:txBody>
      </p:sp>
      <p:sp>
        <p:nvSpPr>
          <p:cNvPr id="51203" name="Rectangle 2"/>
          <p:cNvSpPr>
            <a:spLocks noGrp="1" noRot="1" noChangeAspect="1" noChangeArrowheads="1" noTextEdit="1"/>
          </p:cNvSpPr>
          <p:nvPr>
            <p:ph type="sldImg"/>
          </p:nvPr>
        </p:nvSpPr>
        <p:spPr>
          <a:ln/>
        </p:spPr>
      </p:sp>
      <p:sp>
        <p:nvSpPr>
          <p:cNvPr id="51204" name="Rectangle 3"/>
          <p:cNvSpPr>
            <a:spLocks noGrp="1" noChangeArrowheads="1"/>
          </p:cNvSpPr>
          <p:nvPr>
            <p:ph type="body" idx="1"/>
          </p:nvPr>
        </p:nvSpPr>
        <p:spPr>
          <a:noFill/>
        </p:spPr>
        <p:txBody>
          <a:bodyPr/>
          <a:lstStyle/>
          <a:p>
            <a:pPr marL="285750" indent="-285750">
              <a:spcAft>
                <a:spcPts val="600"/>
              </a:spcAft>
              <a:buFont typeface="Arial" panose="020B0604020202020204" pitchFamily="34" charset="0"/>
              <a:buChar char="•"/>
            </a:pPr>
            <a:r>
              <a:rPr lang="en-US" sz="1200" dirty="0" smtClean="0"/>
              <a:t>Terrestrially-derived POM is broadly distributed in nearshore sediments </a:t>
            </a:r>
          </a:p>
          <a:p>
            <a:pPr marL="285750" indent="-285750">
              <a:spcAft>
                <a:spcPts val="600"/>
              </a:spcAft>
              <a:buFont typeface="Arial" panose="020B0604020202020204" pitchFamily="34" charset="0"/>
              <a:buChar char="•"/>
            </a:pPr>
            <a:r>
              <a:rPr lang="en-US" sz="1200" dirty="0" smtClean="0"/>
              <a:t>Remineralization of this material could serve as source of N to nearshore primary producers </a:t>
            </a:r>
          </a:p>
          <a:p>
            <a:pPr marL="285750" indent="-285750">
              <a:spcAft>
                <a:spcPts val="600"/>
              </a:spcAft>
              <a:buFont typeface="Arial" panose="020B0604020202020204" pitchFamily="34" charset="0"/>
              <a:buChar char="•"/>
            </a:pPr>
            <a:r>
              <a:rPr lang="en-US" sz="1200" dirty="0" smtClean="0"/>
              <a:t>N in kelp forest consumers may be a mixture of marine and terrestrial sources</a:t>
            </a:r>
          </a:p>
          <a:p>
            <a:pPr marL="285750" indent="-285750">
              <a:spcAft>
                <a:spcPts val="600"/>
              </a:spcAft>
              <a:buFont typeface="Arial" panose="020B0604020202020204" pitchFamily="34" charset="0"/>
              <a:buChar char="•"/>
            </a:pPr>
            <a:r>
              <a:rPr lang="en-US" sz="1200" baseline="30000" dirty="0" smtClean="0"/>
              <a:t>15</a:t>
            </a:r>
            <a:r>
              <a:rPr lang="en-US" sz="1200" dirty="0" smtClean="0"/>
              <a:t>N-enrichment in the sea urchin </a:t>
            </a:r>
            <a:r>
              <a:rPr lang="en-US" sz="1200" i="1" dirty="0" err="1" smtClean="0"/>
              <a:t>Strongylocentrotus</a:t>
            </a:r>
            <a:r>
              <a:rPr lang="en-US" sz="1200" i="1" dirty="0" smtClean="0"/>
              <a:t> </a:t>
            </a:r>
            <a:r>
              <a:rPr lang="en-US" sz="1200" i="1" dirty="0" err="1" smtClean="0"/>
              <a:t>purpuratus</a:t>
            </a:r>
            <a:r>
              <a:rPr lang="en-US" sz="1200" i="1" dirty="0" smtClean="0"/>
              <a:t> </a:t>
            </a:r>
            <a:r>
              <a:rPr lang="en-US" sz="1200" dirty="0" smtClean="0"/>
              <a:t>and the annelid </a:t>
            </a:r>
            <a:r>
              <a:rPr lang="en-US" sz="1200" i="1" dirty="0" err="1" smtClean="0"/>
              <a:t>Diopatra</a:t>
            </a:r>
            <a:r>
              <a:rPr lang="en-US" sz="1200" i="1" dirty="0" smtClean="0"/>
              <a:t> </a:t>
            </a:r>
            <a:r>
              <a:rPr lang="en-US" sz="1200" i="1" dirty="0" err="1" smtClean="0"/>
              <a:t>ornata</a:t>
            </a:r>
            <a:r>
              <a:rPr lang="en-US" sz="1200" dirty="0" smtClean="0"/>
              <a:t>) increases with exposure to runoff </a:t>
            </a:r>
          </a:p>
          <a:p>
            <a:pPr marL="285750" indent="-285750">
              <a:spcAft>
                <a:spcPts val="600"/>
              </a:spcAft>
              <a:buFont typeface="Arial" panose="020B0604020202020204" pitchFamily="34" charset="0"/>
              <a:buChar char="•"/>
            </a:pPr>
            <a:r>
              <a:rPr lang="en-US" sz="1200" dirty="0" smtClean="0"/>
              <a:t>Suggests terrestrial N enters kelp forest food web via trophic intermediary (e.g. algae or detritus) </a:t>
            </a:r>
          </a:p>
          <a:p>
            <a:pPr eaLnBrk="1" hangingPunct="1">
              <a:spcBef>
                <a:spcPts val="1223"/>
              </a:spcBef>
            </a:pPr>
            <a:endParaRPr lang="en-US" altLang="en-US" dirty="0" smtClean="0">
              <a:latin typeface="Arial"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4780F82-F151-4E30-A965-4E98B97BF9A7}" type="slidenum">
              <a:rPr lang="en-US"/>
              <a:pPr>
                <a:defRPr/>
              </a:pPr>
              <a:t>‹#›</a:t>
            </a:fld>
            <a:endParaRPr lang="en-US"/>
          </a:p>
        </p:txBody>
      </p:sp>
    </p:spTree>
    <p:extLst>
      <p:ext uri="{BB962C8B-B14F-4D97-AF65-F5344CB8AC3E}">
        <p14:creationId xmlns:p14="http://schemas.microsoft.com/office/powerpoint/2010/main" val="26783437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E3F1827-C273-4E33-83A8-D6F14C418FB5}" type="slidenum">
              <a:rPr lang="en-US"/>
              <a:pPr>
                <a:defRPr/>
              </a:pPr>
              <a:t>‹#›</a:t>
            </a:fld>
            <a:endParaRPr lang="en-US"/>
          </a:p>
        </p:txBody>
      </p:sp>
    </p:spTree>
    <p:extLst>
      <p:ext uri="{BB962C8B-B14F-4D97-AF65-F5344CB8AC3E}">
        <p14:creationId xmlns:p14="http://schemas.microsoft.com/office/powerpoint/2010/main" val="26068019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566AD67-6DBF-4897-A3E0-D221592326F4}" type="slidenum">
              <a:rPr lang="en-US"/>
              <a:pPr>
                <a:defRPr/>
              </a:pPr>
              <a:t>‹#›</a:t>
            </a:fld>
            <a:endParaRPr lang="en-US"/>
          </a:p>
        </p:txBody>
      </p:sp>
    </p:spTree>
    <p:extLst>
      <p:ext uri="{BB962C8B-B14F-4D97-AF65-F5344CB8AC3E}">
        <p14:creationId xmlns:p14="http://schemas.microsoft.com/office/powerpoint/2010/main" val="37622151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9435C52-8E5C-4976-B9E4-058C8ACDCC01}" type="slidenum">
              <a:rPr lang="en-US"/>
              <a:pPr>
                <a:defRPr/>
              </a:pPr>
              <a:t>‹#›</a:t>
            </a:fld>
            <a:endParaRPr lang="en-US"/>
          </a:p>
        </p:txBody>
      </p:sp>
    </p:spTree>
    <p:extLst>
      <p:ext uri="{BB962C8B-B14F-4D97-AF65-F5344CB8AC3E}">
        <p14:creationId xmlns:p14="http://schemas.microsoft.com/office/powerpoint/2010/main" val="9744012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3C110F1-6C3A-408D-AADB-8C6CB24FE4D8}" type="slidenum">
              <a:rPr lang="en-US"/>
              <a:pPr>
                <a:defRPr/>
              </a:pPr>
              <a:t>‹#›</a:t>
            </a:fld>
            <a:endParaRPr lang="en-US"/>
          </a:p>
        </p:txBody>
      </p:sp>
    </p:spTree>
    <p:extLst>
      <p:ext uri="{BB962C8B-B14F-4D97-AF65-F5344CB8AC3E}">
        <p14:creationId xmlns:p14="http://schemas.microsoft.com/office/powerpoint/2010/main" val="26733624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F6A879D-ED20-4B27-A2B0-9FBA708B0432}" type="slidenum">
              <a:rPr lang="en-US"/>
              <a:pPr>
                <a:defRPr/>
              </a:pPr>
              <a:t>‹#›</a:t>
            </a:fld>
            <a:endParaRPr lang="en-US"/>
          </a:p>
        </p:txBody>
      </p:sp>
    </p:spTree>
    <p:extLst>
      <p:ext uri="{BB962C8B-B14F-4D97-AF65-F5344CB8AC3E}">
        <p14:creationId xmlns:p14="http://schemas.microsoft.com/office/powerpoint/2010/main" val="20526751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B7EA7A94-6458-430C-8B2E-9A7CC4DBFB93}" type="slidenum">
              <a:rPr lang="en-US"/>
              <a:pPr>
                <a:defRPr/>
              </a:pPr>
              <a:t>‹#›</a:t>
            </a:fld>
            <a:endParaRPr lang="en-US"/>
          </a:p>
        </p:txBody>
      </p:sp>
    </p:spTree>
    <p:extLst>
      <p:ext uri="{BB962C8B-B14F-4D97-AF65-F5344CB8AC3E}">
        <p14:creationId xmlns:p14="http://schemas.microsoft.com/office/powerpoint/2010/main" val="28044252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2BDAF818-F983-4250-90E1-BC7827055751}" type="slidenum">
              <a:rPr lang="en-US"/>
              <a:pPr>
                <a:defRPr/>
              </a:pPr>
              <a:t>‹#›</a:t>
            </a:fld>
            <a:endParaRPr lang="en-US"/>
          </a:p>
        </p:txBody>
      </p:sp>
    </p:spTree>
    <p:extLst>
      <p:ext uri="{BB962C8B-B14F-4D97-AF65-F5344CB8AC3E}">
        <p14:creationId xmlns:p14="http://schemas.microsoft.com/office/powerpoint/2010/main" val="20533654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5CCF9273-50C0-4747-A82D-608A70A71BBA}" type="slidenum">
              <a:rPr lang="en-US"/>
              <a:pPr>
                <a:defRPr/>
              </a:pPr>
              <a:t>‹#›</a:t>
            </a:fld>
            <a:endParaRPr lang="en-US"/>
          </a:p>
        </p:txBody>
      </p:sp>
    </p:spTree>
    <p:extLst>
      <p:ext uri="{BB962C8B-B14F-4D97-AF65-F5344CB8AC3E}">
        <p14:creationId xmlns:p14="http://schemas.microsoft.com/office/powerpoint/2010/main" val="23201040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A2E3616-A15D-4753-B3FF-0ACA4232CCD6}" type="slidenum">
              <a:rPr lang="en-US"/>
              <a:pPr>
                <a:defRPr/>
              </a:pPr>
              <a:t>‹#›</a:t>
            </a:fld>
            <a:endParaRPr lang="en-US"/>
          </a:p>
        </p:txBody>
      </p:sp>
    </p:spTree>
    <p:extLst>
      <p:ext uri="{BB962C8B-B14F-4D97-AF65-F5344CB8AC3E}">
        <p14:creationId xmlns:p14="http://schemas.microsoft.com/office/powerpoint/2010/main" val="38962874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97EB91D-77BD-4D5B-AF24-E393F2BE0DA3}" type="slidenum">
              <a:rPr lang="en-US"/>
              <a:pPr>
                <a:defRPr/>
              </a:pPr>
              <a:t>‹#›</a:t>
            </a:fld>
            <a:endParaRPr lang="en-US"/>
          </a:p>
        </p:txBody>
      </p:sp>
    </p:spTree>
    <p:extLst>
      <p:ext uri="{BB962C8B-B14F-4D97-AF65-F5344CB8AC3E}">
        <p14:creationId xmlns:p14="http://schemas.microsoft.com/office/powerpoint/2010/main" val="20405654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Arial" charset="0"/>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Arial" charset="0"/>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atin typeface="Arial" charset="0"/>
              </a:defRPr>
            </a:lvl1pPr>
          </a:lstStyle>
          <a:p>
            <a:pPr>
              <a:defRPr/>
            </a:pPr>
            <a:fld id="{07E3B730-D43F-484E-8C67-34BA805B6615}"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0.jpeg"/><Relationship Id="rId7" Type="http://schemas.openxmlformats.org/officeDocument/2006/relationships/image" Target="../media/image24.jpe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s>
</file>

<file path=ppt/slides/_rels/slide1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7.jpeg"/><Relationship Id="rId7" Type="http://schemas.openxmlformats.org/officeDocument/2006/relationships/image" Target="../media/image30.emf"/><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29.png"/><Relationship Id="rId4" Type="http://schemas.openxmlformats.org/officeDocument/2006/relationships/image" Target="../media/image28.jpeg"/></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8" Type="http://schemas.openxmlformats.org/officeDocument/2006/relationships/image" Target="../media/image37.jpeg"/><Relationship Id="rId3" Type="http://schemas.openxmlformats.org/officeDocument/2006/relationships/image" Target="../media/image32.emf"/><Relationship Id="rId7" Type="http://schemas.openxmlformats.org/officeDocument/2006/relationships/image" Target="../media/image36.jp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emf"/><Relationship Id="rId9" Type="http://schemas.openxmlformats.org/officeDocument/2006/relationships/image" Target="../media/image38.png"/></Relationships>
</file>

<file path=ppt/slides/_rels/slide15.xml.rels><?xml version="1.0" encoding="UTF-8" standalone="yes"?>
<Relationships xmlns="http://schemas.openxmlformats.org/package/2006/relationships"><Relationship Id="rId8" Type="http://schemas.openxmlformats.org/officeDocument/2006/relationships/image" Target="../media/image43.jpeg"/><Relationship Id="rId3" Type="http://schemas.openxmlformats.org/officeDocument/2006/relationships/image" Target="../media/image39.jpeg"/><Relationship Id="rId7" Type="http://schemas.openxmlformats.org/officeDocument/2006/relationships/image" Target="../media/image42.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41.png"/><Relationship Id="rId4" Type="http://schemas.openxmlformats.org/officeDocument/2006/relationships/image" Target="../media/image40.jpeg"/></Relationships>
</file>

<file path=ppt/slides/_rels/slide16.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7.xml"/><Relationship Id="rId5" Type="http://schemas.openxmlformats.org/officeDocument/2006/relationships/image" Target="../media/image47.png"/><Relationship Id="rId4" Type="http://schemas.openxmlformats.org/officeDocument/2006/relationships/image" Target="../media/image46.jpeg"/></Relationships>
</file>

<file path=ppt/slides/_rels/slide17.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53.jpeg"/><Relationship Id="rId5" Type="http://schemas.openxmlformats.org/officeDocument/2006/relationships/image" Target="../media/image52.emf"/><Relationship Id="rId4" Type="http://schemas.openxmlformats.org/officeDocument/2006/relationships/image" Target="../media/image51.png"/></Relationships>
</file>

<file path=ppt/slides/_rels/slide19.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57.jpeg"/><Relationship Id="rId5" Type="http://schemas.openxmlformats.org/officeDocument/2006/relationships/image" Target="../media/image56.jpeg"/><Relationship Id="rId4" Type="http://schemas.openxmlformats.org/officeDocument/2006/relationships/image" Target="../media/image55.jpe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openxmlformats.org/officeDocument/2006/relationships/image" Target="../media/image60.jpeg"/><Relationship Id="rId4" Type="http://schemas.openxmlformats.org/officeDocument/2006/relationships/image" Target="../media/image59.png"/></Relationships>
</file>

<file path=ppt/slides/_rels/slide21.xml.rels><?xml version="1.0" encoding="UTF-8" standalone="yes"?>
<Relationships xmlns="http://schemas.openxmlformats.org/package/2006/relationships"><Relationship Id="rId8" Type="http://schemas.openxmlformats.org/officeDocument/2006/relationships/image" Target="../media/image66.jpeg"/><Relationship Id="rId3" Type="http://schemas.openxmlformats.org/officeDocument/2006/relationships/oleObject" Target="../embeddings/oleObject7.bin"/><Relationship Id="rId7" Type="http://schemas.openxmlformats.org/officeDocument/2006/relationships/image" Target="../media/image65.jpeg"/><Relationship Id="rId2" Type="http://schemas.openxmlformats.org/officeDocument/2006/relationships/slideLayout" Target="../slideLayouts/slideLayout7.xml"/><Relationship Id="rId1" Type="http://schemas.openxmlformats.org/officeDocument/2006/relationships/vmlDrawing" Target="../drawings/vmlDrawing5.vml"/><Relationship Id="rId6" Type="http://schemas.openxmlformats.org/officeDocument/2006/relationships/image" Target="../media/image64.jpeg"/><Relationship Id="rId5" Type="http://schemas.openxmlformats.org/officeDocument/2006/relationships/image" Target="../media/image63.jpeg"/><Relationship Id="rId10" Type="http://schemas.openxmlformats.org/officeDocument/2006/relationships/image" Target="../media/image62.wmf"/><Relationship Id="rId4" Type="http://schemas.openxmlformats.org/officeDocument/2006/relationships/image" Target="../media/image61.wmf"/><Relationship Id="rId9" Type="http://schemas.openxmlformats.org/officeDocument/2006/relationships/oleObject" Target="../embeddings/oleObject8.bin"/></Relationships>
</file>

<file path=ppt/slides/_rels/slide22.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67.jpeg"/><Relationship Id="rId1" Type="http://schemas.openxmlformats.org/officeDocument/2006/relationships/slideLayout" Target="../slideLayouts/slideLayout7.xml"/><Relationship Id="rId4" Type="http://schemas.openxmlformats.org/officeDocument/2006/relationships/image" Target="../media/image68.jpeg"/></Relationships>
</file>

<file path=ppt/slides/_rels/slide23.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72.jpeg"/><Relationship Id="rId5" Type="http://schemas.openxmlformats.org/officeDocument/2006/relationships/image" Target="../media/image71.jpeg"/><Relationship Id="rId4" Type="http://schemas.openxmlformats.org/officeDocument/2006/relationships/image" Target="../media/image70.jpeg"/></Relationships>
</file>

<file path=ppt/slides/_rels/slide24.xml.rels><?xml version="1.0" encoding="UTF-8" standalone="yes"?>
<Relationships xmlns="http://schemas.openxmlformats.org/package/2006/relationships"><Relationship Id="rId3" Type="http://schemas.openxmlformats.org/officeDocument/2006/relationships/image" Target="../media/image74.jpeg"/><Relationship Id="rId7" Type="http://schemas.openxmlformats.org/officeDocument/2006/relationships/image" Target="../media/image78.jpeg"/><Relationship Id="rId2" Type="http://schemas.openxmlformats.org/officeDocument/2006/relationships/image" Target="../media/image73.emf"/><Relationship Id="rId1" Type="http://schemas.openxmlformats.org/officeDocument/2006/relationships/slideLayout" Target="../slideLayouts/slideLayout7.xml"/><Relationship Id="rId6" Type="http://schemas.openxmlformats.org/officeDocument/2006/relationships/image" Target="../media/image77.jpg"/><Relationship Id="rId5" Type="http://schemas.openxmlformats.org/officeDocument/2006/relationships/image" Target="../media/image76.jpeg"/><Relationship Id="rId4" Type="http://schemas.openxmlformats.org/officeDocument/2006/relationships/image" Target="../media/image75.jpe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4.jpeg"/><Relationship Id="rId5" Type="http://schemas.openxmlformats.org/officeDocument/2006/relationships/image" Target="../media/image3.wmf"/><Relationship Id="rId4" Type="http://schemas.openxmlformats.org/officeDocument/2006/relationships/oleObject" Target="../embeddings/oleObject1.bin"/></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7.xml"/><Relationship Id="rId1" Type="http://schemas.openxmlformats.org/officeDocument/2006/relationships/vmlDrawing" Target="../drawings/vmlDrawing2.vml"/><Relationship Id="rId5" Type="http://schemas.openxmlformats.org/officeDocument/2006/relationships/image" Target="../media/image15.wmf"/><Relationship Id="rId4" Type="http://schemas.openxmlformats.org/officeDocument/2006/relationships/oleObject" Target="../embeddings/oleObject2.bin"/></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7" Type="http://schemas.openxmlformats.org/officeDocument/2006/relationships/image" Target="../media/image17.wmf"/><Relationship Id="rId2" Type="http://schemas.openxmlformats.org/officeDocument/2006/relationships/slideLayout" Target="../slideLayouts/slideLayout7.xml"/><Relationship Id="rId1" Type="http://schemas.openxmlformats.org/officeDocument/2006/relationships/vmlDrawing" Target="../drawings/vmlDrawing3.vml"/><Relationship Id="rId6" Type="http://schemas.openxmlformats.org/officeDocument/2006/relationships/oleObject" Target="../embeddings/oleObject4.bin"/><Relationship Id="rId5" Type="http://schemas.openxmlformats.org/officeDocument/2006/relationships/image" Target="../media/image16.wmf"/><Relationship Id="rId4" Type="http://schemas.openxmlformats.org/officeDocument/2006/relationships/oleObject" Target="../embeddings/oleObject3.bin"/></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7" Type="http://schemas.openxmlformats.org/officeDocument/2006/relationships/image" Target="../media/image19.wmf"/><Relationship Id="rId2" Type="http://schemas.openxmlformats.org/officeDocument/2006/relationships/slideLayout" Target="../slideLayouts/slideLayout7.xml"/><Relationship Id="rId1" Type="http://schemas.openxmlformats.org/officeDocument/2006/relationships/vmlDrawing" Target="../drawings/vmlDrawing4.vml"/><Relationship Id="rId6" Type="http://schemas.openxmlformats.org/officeDocument/2006/relationships/oleObject" Target="../embeddings/oleObject6.bin"/><Relationship Id="rId5" Type="http://schemas.openxmlformats.org/officeDocument/2006/relationships/image" Target="../media/image18.wmf"/><Relationship Id="rId4" Type="http://schemas.openxmlformats.org/officeDocument/2006/relationships/oleObject" Target="../embeddings/oleObject5.bin"/></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Rectangle 6"/>
          <p:cNvSpPr>
            <a:spLocks noChangeArrowheads="1"/>
          </p:cNvSpPr>
          <p:nvPr/>
        </p:nvSpPr>
        <p:spPr bwMode="auto">
          <a:xfrm>
            <a:off x="141890" y="358803"/>
            <a:ext cx="88392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b="1" i="1" dirty="0" smtClean="0">
                <a:solidFill>
                  <a:srgbClr val="000066"/>
                </a:solidFill>
              </a:rPr>
              <a:t>SBC III: S</a:t>
            </a:r>
            <a:r>
              <a:rPr lang="en-US" altLang="en-US" b="1" dirty="0" smtClean="0">
                <a:solidFill>
                  <a:srgbClr val="000066"/>
                </a:solidFill>
              </a:rPr>
              <a:t>ynthesis and Future Plans</a:t>
            </a:r>
            <a:endParaRPr lang="en-US" altLang="en-US" b="1" dirty="0">
              <a:solidFill>
                <a:srgbClr val="000066"/>
              </a:solidFill>
            </a:endParaRPr>
          </a:p>
        </p:txBody>
      </p:sp>
      <p:sp>
        <p:nvSpPr>
          <p:cNvPr id="2054" name="Text Box 2"/>
          <p:cNvSpPr txBox="1">
            <a:spLocks noChangeArrowheads="1"/>
          </p:cNvSpPr>
          <p:nvPr/>
        </p:nvSpPr>
        <p:spPr bwMode="auto">
          <a:xfrm>
            <a:off x="920306" y="5815062"/>
            <a:ext cx="7086600" cy="708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2000" b="1" i="1" dirty="0">
                <a:latin typeface="Trebuchet MS" pitchFamily="34" charset="0"/>
              </a:rPr>
              <a:t>Marine Science Institute</a:t>
            </a:r>
          </a:p>
          <a:p>
            <a:pPr algn="ctr" eaLnBrk="1" hangingPunct="1">
              <a:spcBef>
                <a:spcPct val="0"/>
              </a:spcBef>
              <a:buFontTx/>
              <a:buNone/>
            </a:pPr>
            <a:r>
              <a:rPr lang="en-US" altLang="en-US" sz="2000" b="1" i="1" dirty="0">
                <a:latin typeface="Trebuchet MS" pitchFamily="34" charset="0"/>
              </a:rPr>
              <a:t>University of California Santa Barbara</a:t>
            </a:r>
          </a:p>
        </p:txBody>
      </p:sp>
      <p:pic>
        <p:nvPicPr>
          <p:cNvPr id="90114"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52824" y="1402552"/>
            <a:ext cx="7421563" cy="43738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238780"/>
            <a:ext cx="9067800" cy="523220"/>
          </a:xfrm>
          <a:prstGeom prst="rect">
            <a:avLst/>
          </a:prstGeom>
        </p:spPr>
        <p:txBody>
          <a:bodyPr wrap="square">
            <a:spAutoFit/>
          </a:bodyPr>
          <a:lstStyle/>
          <a:p>
            <a:pPr algn="ctr"/>
            <a:r>
              <a:rPr lang="en-US" altLang="en-US" sz="2800" b="1" i="1" dirty="0" smtClean="0">
                <a:solidFill>
                  <a:srgbClr val="000066"/>
                </a:solidFill>
                <a:cs typeface="Arial" panose="020B0604020202020204" pitchFamily="34" charset="0"/>
              </a:rPr>
              <a:t>Planned Research – </a:t>
            </a:r>
            <a:r>
              <a:rPr lang="en-US" altLang="en-US" sz="2800" b="1" i="1" dirty="0" smtClean="0">
                <a:cs typeface="Arial" panose="020B0604020202020204" pitchFamily="34" charset="0"/>
              </a:rPr>
              <a:t>N recycling in kelp </a:t>
            </a:r>
            <a:r>
              <a:rPr lang="en-US" altLang="en-US" sz="2800" b="1" i="1" dirty="0">
                <a:cs typeface="Arial" panose="020B0604020202020204" pitchFamily="34" charset="0"/>
              </a:rPr>
              <a:t>forests</a:t>
            </a:r>
          </a:p>
        </p:txBody>
      </p:sp>
      <p:grpSp>
        <p:nvGrpSpPr>
          <p:cNvPr id="3" name="Group 2"/>
          <p:cNvGrpSpPr/>
          <p:nvPr/>
        </p:nvGrpSpPr>
        <p:grpSpPr>
          <a:xfrm>
            <a:off x="4033797" y="3962400"/>
            <a:ext cx="4551001" cy="2011680"/>
            <a:chOff x="4179983" y="4102150"/>
            <a:chExt cx="4551001" cy="2011680"/>
          </a:xfrm>
        </p:grpSpPr>
        <p:pic>
          <p:nvPicPr>
            <p:cNvPr id="87042" name="Picture 2" descr="X:\internal\images\Photos\Species Images\Fish\Chromis_punctipinnis_9.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498366" y="4102150"/>
              <a:ext cx="2232618" cy="2011680"/>
            </a:xfrm>
            <a:prstGeom prst="rect">
              <a:avLst/>
            </a:prstGeom>
            <a:noFill/>
            <a:extLst>
              <a:ext uri="{909E8E84-426E-40DD-AFC4-6F175D3DCCD1}">
                <a14:hiddenFill xmlns:a14="http://schemas.microsoft.com/office/drawing/2010/main">
                  <a:solidFill>
                    <a:srgbClr val="FFFFFF"/>
                  </a:solidFill>
                </a14:hiddenFill>
              </a:ext>
            </a:extLst>
          </p:spPr>
        </p:pic>
        <p:pic>
          <p:nvPicPr>
            <p:cNvPr id="87043" name="Picture 3" descr="X:\internal\images\Photos\Species Images\Invertebrates\Membranipora_serrilamella_2.jpg"/>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4179983" y="4102150"/>
              <a:ext cx="2289808" cy="2011680"/>
            </a:xfrm>
            <a:prstGeom prst="rect">
              <a:avLst/>
            </a:prstGeom>
            <a:noFill/>
            <a:extLst>
              <a:ext uri="{909E8E84-426E-40DD-AFC4-6F175D3DCCD1}">
                <a14:hiddenFill xmlns:a14="http://schemas.microsoft.com/office/drawing/2010/main">
                  <a:solidFill>
                    <a:srgbClr val="FFFFFF"/>
                  </a:solidFill>
                </a14:hiddenFill>
              </a:ext>
            </a:extLst>
          </p:spPr>
        </p:pic>
      </p:grpSp>
      <p:pic>
        <p:nvPicPr>
          <p:cNvPr id="6" name="Picture 2" descr="X:\internal\images\Photos\Research images\Hardware photos\Bob Miller Projects\Chambers_flat.JPG"/>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5715001" y="886294"/>
            <a:ext cx="2715572" cy="2370935"/>
          </a:xfrm>
          <a:prstGeom prst="rect">
            <a:avLst/>
          </a:prstGeom>
          <a:noFill/>
          <a:ln w="28575">
            <a:noFill/>
          </a:ln>
          <a:extLst>
            <a:ext uri="{909E8E84-426E-40DD-AFC4-6F175D3DCCD1}">
              <a14:hiddenFill xmlns:a14="http://schemas.microsoft.com/office/drawing/2010/main">
                <a:solidFill>
                  <a:srgbClr val="FFFFFF"/>
                </a:solidFill>
              </a14:hiddenFill>
            </a:ext>
          </a:extLst>
        </p:spPr>
      </p:pic>
      <p:pic>
        <p:nvPicPr>
          <p:cNvPr id="87044" name="Picture 4" descr="X:\internal\images\Photos\Research images\Event sampling\5  event sample.JPG"/>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304799" y="927128"/>
            <a:ext cx="2558531" cy="2197864"/>
          </a:xfrm>
          <a:prstGeom prst="rect">
            <a:avLst/>
          </a:prstGeom>
          <a:noFill/>
          <a:extLst>
            <a:ext uri="{909E8E84-426E-40DD-AFC4-6F175D3DCCD1}">
              <a14:hiddenFill xmlns:a14="http://schemas.microsoft.com/office/drawing/2010/main">
                <a:solidFill>
                  <a:srgbClr val="FFFFFF"/>
                </a:solidFill>
              </a14:hiddenFill>
            </a:ext>
          </a:extLst>
        </p:spPr>
      </p:pic>
      <p:pic>
        <p:nvPicPr>
          <p:cNvPr id="87045" name="Picture 5" descr="X:\internal\images\Photos\Species Images\Invertebrates\Diopatra_ornata_2.jpg"/>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a:stretch/>
        </p:blipFill>
        <p:spPr bwMode="auto">
          <a:xfrm>
            <a:off x="304799" y="3257229"/>
            <a:ext cx="2743200" cy="239505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895600" y="1109007"/>
            <a:ext cx="2276394" cy="1477328"/>
          </a:xfrm>
          <a:prstGeom prst="rect">
            <a:avLst/>
          </a:prstGeom>
          <a:noFill/>
        </p:spPr>
        <p:txBody>
          <a:bodyPr wrap="square" rtlCol="0">
            <a:spAutoFit/>
          </a:bodyPr>
          <a:lstStyle/>
          <a:p>
            <a:pPr lvl="0"/>
            <a:r>
              <a:rPr lang="en-US" dirty="0"/>
              <a:t>Initiate </a:t>
            </a:r>
            <a:r>
              <a:rPr lang="en-US" dirty="0" smtClean="0"/>
              <a:t>sampling to </a:t>
            </a:r>
            <a:r>
              <a:rPr lang="en-US" dirty="0"/>
              <a:t>characterize spatial and temporal variability in NO</a:t>
            </a:r>
            <a:r>
              <a:rPr lang="en-US" baseline="-25000" dirty="0"/>
              <a:t>3</a:t>
            </a:r>
            <a:r>
              <a:rPr lang="en-US" dirty="0"/>
              <a:t>, NH</a:t>
            </a:r>
            <a:r>
              <a:rPr lang="en-US" baseline="-25000" dirty="0"/>
              <a:t>4</a:t>
            </a:r>
            <a:r>
              <a:rPr lang="en-US" dirty="0"/>
              <a:t> and </a:t>
            </a:r>
            <a:r>
              <a:rPr lang="en-US" dirty="0" smtClean="0"/>
              <a:t>DON</a:t>
            </a:r>
            <a:endParaRPr lang="en-US" dirty="0"/>
          </a:p>
        </p:txBody>
      </p:sp>
      <p:sp>
        <p:nvSpPr>
          <p:cNvPr id="15" name="TextBox 14"/>
          <p:cNvSpPr txBox="1"/>
          <p:nvPr/>
        </p:nvSpPr>
        <p:spPr>
          <a:xfrm>
            <a:off x="5638800" y="3239869"/>
            <a:ext cx="3015984" cy="646331"/>
          </a:xfrm>
          <a:prstGeom prst="rect">
            <a:avLst/>
          </a:prstGeom>
          <a:noFill/>
        </p:spPr>
        <p:txBody>
          <a:bodyPr wrap="square" rtlCol="0">
            <a:spAutoFit/>
          </a:bodyPr>
          <a:lstStyle/>
          <a:p>
            <a:pPr>
              <a:spcAft>
                <a:spcPts val="600"/>
              </a:spcAft>
            </a:pPr>
            <a:r>
              <a:rPr lang="en-US" dirty="0" smtClean="0"/>
              <a:t>Measure </a:t>
            </a:r>
            <a:r>
              <a:rPr lang="en-US" dirty="0"/>
              <a:t>efflux of DIN </a:t>
            </a:r>
            <a:r>
              <a:rPr lang="en-US" dirty="0" smtClean="0"/>
              <a:t>and </a:t>
            </a:r>
            <a:r>
              <a:rPr lang="en-US" dirty="0"/>
              <a:t>DON from bottom </a:t>
            </a:r>
          </a:p>
        </p:txBody>
      </p:sp>
      <p:sp>
        <p:nvSpPr>
          <p:cNvPr id="16" name="TextBox 15"/>
          <p:cNvSpPr txBox="1"/>
          <p:nvPr/>
        </p:nvSpPr>
        <p:spPr>
          <a:xfrm>
            <a:off x="228600" y="5614104"/>
            <a:ext cx="3009900" cy="923330"/>
          </a:xfrm>
          <a:prstGeom prst="rect">
            <a:avLst/>
          </a:prstGeom>
          <a:noFill/>
        </p:spPr>
        <p:txBody>
          <a:bodyPr wrap="square" rtlCol="0">
            <a:spAutoFit/>
          </a:bodyPr>
          <a:lstStyle/>
          <a:p>
            <a:pPr>
              <a:spcAft>
                <a:spcPts val="600"/>
              </a:spcAft>
            </a:pPr>
            <a:r>
              <a:rPr lang="en-US" dirty="0"/>
              <a:t>Distinguish benthic vs. water column and marine vs. terrestrial sources of N</a:t>
            </a:r>
          </a:p>
        </p:txBody>
      </p:sp>
      <p:sp>
        <p:nvSpPr>
          <p:cNvPr id="17" name="TextBox 16"/>
          <p:cNvSpPr txBox="1"/>
          <p:nvPr/>
        </p:nvSpPr>
        <p:spPr>
          <a:xfrm>
            <a:off x="3951383" y="5943600"/>
            <a:ext cx="5040217" cy="646331"/>
          </a:xfrm>
          <a:prstGeom prst="rect">
            <a:avLst/>
          </a:prstGeom>
          <a:noFill/>
        </p:spPr>
        <p:txBody>
          <a:bodyPr wrap="square" rtlCol="0">
            <a:spAutoFit/>
          </a:bodyPr>
          <a:lstStyle/>
          <a:p>
            <a:pPr lvl="0">
              <a:spcAft>
                <a:spcPts val="600"/>
              </a:spcAft>
            </a:pPr>
            <a:r>
              <a:rPr lang="en-US" dirty="0"/>
              <a:t>Measure excretion by epiphytic and </a:t>
            </a:r>
            <a:r>
              <a:rPr lang="en-US" dirty="0" err="1"/>
              <a:t>epibenthic</a:t>
            </a:r>
            <a:r>
              <a:rPr lang="en-US" dirty="0"/>
              <a:t> consumers</a:t>
            </a:r>
          </a:p>
        </p:txBody>
      </p:sp>
    </p:spTree>
    <p:extLst>
      <p:ext uri="{BB962C8B-B14F-4D97-AF65-F5344CB8AC3E}">
        <p14:creationId xmlns:p14="http://schemas.microsoft.com/office/powerpoint/2010/main" val="43244843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3" name="Picture 3"/>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31914" y="2044700"/>
            <a:ext cx="3570304" cy="3517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 Box 16"/>
          <p:cNvSpPr txBox="1">
            <a:spLocks noChangeArrowheads="1"/>
          </p:cNvSpPr>
          <p:nvPr/>
        </p:nvSpPr>
        <p:spPr bwMode="auto">
          <a:xfrm>
            <a:off x="102266" y="238780"/>
            <a:ext cx="89916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2800" b="1" i="1" dirty="0" smtClean="0">
                <a:solidFill>
                  <a:srgbClr val="000066"/>
                </a:solidFill>
                <a:cs typeface="Arial" panose="020B0604020202020204" pitchFamily="34" charset="0"/>
              </a:rPr>
              <a:t>SBC III: Material Exchange – </a:t>
            </a:r>
            <a:r>
              <a:rPr lang="en-US" altLang="en-US" sz="2800" b="1" i="1" dirty="0" smtClean="0">
                <a:cs typeface="Arial" panose="020B0604020202020204" pitchFamily="34" charset="0"/>
              </a:rPr>
              <a:t>Organic matter</a:t>
            </a:r>
            <a:endParaRPr lang="en-US" altLang="en-US" sz="2800" b="1" i="1" dirty="0">
              <a:cs typeface="Arial" panose="020B0604020202020204" pitchFamily="34" charset="0"/>
            </a:endParaRPr>
          </a:p>
        </p:txBody>
      </p:sp>
      <p:pic>
        <p:nvPicPr>
          <p:cNvPr id="4"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572000" y="2064347"/>
            <a:ext cx="4133979" cy="29468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1905000" y="4191000"/>
            <a:ext cx="372218" cy="461665"/>
          </a:xfrm>
          <a:prstGeom prst="rect">
            <a:avLst/>
          </a:prstGeom>
          <a:noFill/>
        </p:spPr>
        <p:txBody>
          <a:bodyPr wrap="none" rtlCol="0">
            <a:spAutoFit/>
          </a:bodyPr>
          <a:lstStyle/>
          <a:p>
            <a:r>
              <a:rPr lang="en-US" sz="2400" b="1" dirty="0" smtClean="0">
                <a:solidFill>
                  <a:srgbClr val="FF0000"/>
                </a:solidFill>
              </a:rPr>
              <a:t>?</a:t>
            </a:r>
            <a:endParaRPr lang="en-US" sz="2400" b="1" dirty="0">
              <a:solidFill>
                <a:srgbClr val="FF0000"/>
              </a:solidFill>
            </a:endParaRPr>
          </a:p>
        </p:txBody>
      </p:sp>
      <p:sp>
        <p:nvSpPr>
          <p:cNvPr id="8" name="Text Box 12"/>
          <p:cNvSpPr txBox="1">
            <a:spLocks noChangeArrowheads="1"/>
          </p:cNvSpPr>
          <p:nvPr/>
        </p:nvSpPr>
        <p:spPr bwMode="auto">
          <a:xfrm>
            <a:off x="207579" y="1051330"/>
            <a:ext cx="571500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en-US" b="1" dirty="0" smtClean="0"/>
              <a:t>Two trophic pathways in kelp forest  food web</a:t>
            </a:r>
          </a:p>
          <a:p>
            <a:pPr marL="457200" indent="-282575">
              <a:buFont typeface="+mj-lt"/>
              <a:buAutoNum type="arabicPeriod"/>
            </a:pPr>
            <a:r>
              <a:rPr lang="en-US" altLang="en-US" dirty="0" smtClean="0"/>
              <a:t>Benthic production fueled by macroalgae</a:t>
            </a:r>
          </a:p>
          <a:p>
            <a:pPr marL="457200" indent="-282575">
              <a:buFont typeface="+mj-lt"/>
              <a:buAutoNum type="arabicPeriod"/>
            </a:pPr>
            <a:r>
              <a:rPr lang="en-US" altLang="en-US" dirty="0" smtClean="0"/>
              <a:t>Planktonic production fueled by phytoplankton</a:t>
            </a:r>
            <a:endParaRPr lang="en-US" altLang="en-US" dirty="0"/>
          </a:p>
        </p:txBody>
      </p:sp>
      <p:sp>
        <p:nvSpPr>
          <p:cNvPr id="9" name="TextBox 8"/>
          <p:cNvSpPr txBox="1"/>
          <p:nvPr/>
        </p:nvSpPr>
        <p:spPr>
          <a:xfrm>
            <a:off x="4572000" y="4941440"/>
            <a:ext cx="4305301" cy="923330"/>
          </a:xfrm>
          <a:prstGeom prst="rect">
            <a:avLst/>
          </a:prstGeom>
          <a:noFill/>
        </p:spPr>
        <p:txBody>
          <a:bodyPr wrap="square" rtlCol="0">
            <a:spAutoFit/>
          </a:bodyPr>
          <a:lstStyle/>
          <a:p>
            <a:r>
              <a:rPr lang="en-US" dirty="0" smtClean="0"/>
              <a:t>Stable isotope signature of Reef POM is intermediate between Offshore POM (i.e. phytoplankton) and giant kelp </a:t>
            </a:r>
            <a:endParaRPr lang="en-US" dirty="0"/>
          </a:p>
        </p:txBody>
      </p:sp>
      <p:sp>
        <p:nvSpPr>
          <p:cNvPr id="10" name="TextBox 9"/>
          <p:cNvSpPr txBox="1"/>
          <p:nvPr/>
        </p:nvSpPr>
        <p:spPr>
          <a:xfrm>
            <a:off x="304800" y="5943600"/>
            <a:ext cx="8610601" cy="707886"/>
          </a:xfrm>
          <a:prstGeom prst="rect">
            <a:avLst/>
          </a:prstGeom>
          <a:noFill/>
        </p:spPr>
        <p:txBody>
          <a:bodyPr wrap="square" rtlCol="0">
            <a:spAutoFit/>
          </a:bodyPr>
          <a:lstStyle/>
          <a:p>
            <a:r>
              <a:rPr lang="en-US" sz="2000" b="1" i="1" dirty="0" smtClean="0"/>
              <a:t>A common assumption is that kelp contributes to reef POM and thus fuels both pathways in the food web</a:t>
            </a:r>
            <a:endParaRPr lang="en-US" sz="2000" b="1" i="1" dirty="0"/>
          </a:p>
        </p:txBody>
      </p:sp>
      <p:sp>
        <p:nvSpPr>
          <p:cNvPr id="3" name="Rectangle 2"/>
          <p:cNvSpPr/>
          <p:nvPr/>
        </p:nvSpPr>
        <p:spPr>
          <a:xfrm>
            <a:off x="7467600" y="4066401"/>
            <a:ext cx="1301959" cy="276999"/>
          </a:xfrm>
          <a:prstGeom prst="rect">
            <a:avLst/>
          </a:prstGeom>
        </p:spPr>
        <p:txBody>
          <a:bodyPr wrap="none">
            <a:spAutoFit/>
          </a:bodyPr>
          <a:lstStyle/>
          <a:p>
            <a:r>
              <a:rPr lang="en-US" altLang="en-US" sz="1200" i="1" dirty="0" smtClean="0"/>
              <a:t>Page </a:t>
            </a:r>
            <a:r>
              <a:rPr lang="en-US" altLang="en-US" sz="1200" i="1" dirty="0"/>
              <a:t>et al. </a:t>
            </a:r>
            <a:r>
              <a:rPr lang="en-US" altLang="en-US" sz="1200" i="1" dirty="0" smtClean="0"/>
              <a:t>2008</a:t>
            </a:r>
            <a:endParaRPr lang="en-US" altLang="en-US" sz="1200" i="1" dirty="0"/>
          </a:p>
        </p:txBody>
      </p:sp>
    </p:spTree>
    <p:extLst>
      <p:ext uri="{BB962C8B-B14F-4D97-AF65-F5344CB8AC3E}">
        <p14:creationId xmlns:p14="http://schemas.microsoft.com/office/powerpoint/2010/main" val="109099560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6"/>
          <p:cNvSpPr txBox="1">
            <a:spLocks noChangeArrowheads="1"/>
          </p:cNvSpPr>
          <p:nvPr/>
        </p:nvSpPr>
        <p:spPr bwMode="auto">
          <a:xfrm>
            <a:off x="102266" y="224135"/>
            <a:ext cx="89916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2800" b="1" i="1" dirty="0" smtClean="0">
                <a:solidFill>
                  <a:srgbClr val="000066"/>
                </a:solidFill>
                <a:cs typeface="Arial" panose="020B0604020202020204" pitchFamily="34" charset="0"/>
              </a:rPr>
              <a:t>SBC III: Material Exchange – </a:t>
            </a:r>
            <a:r>
              <a:rPr lang="en-US" altLang="en-US" sz="2800" b="1" i="1" dirty="0" smtClean="0">
                <a:cs typeface="Arial" panose="020B0604020202020204" pitchFamily="34" charset="0"/>
              </a:rPr>
              <a:t>Organic matter</a:t>
            </a:r>
            <a:endParaRPr lang="en-US" altLang="en-US" sz="2800" b="1" i="1" dirty="0">
              <a:cs typeface="Arial" panose="020B0604020202020204" pitchFamily="34" charset="0"/>
            </a:endParaRPr>
          </a:p>
        </p:txBody>
      </p:sp>
      <p:sp>
        <p:nvSpPr>
          <p:cNvPr id="8" name="Text Box 12"/>
          <p:cNvSpPr txBox="1">
            <a:spLocks noChangeArrowheads="1"/>
          </p:cNvSpPr>
          <p:nvPr/>
        </p:nvSpPr>
        <p:spPr bwMode="auto">
          <a:xfrm>
            <a:off x="123596" y="909935"/>
            <a:ext cx="89916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en-US" sz="2400" b="1" dirty="0" smtClean="0"/>
              <a:t>SBC III results show:</a:t>
            </a:r>
            <a:endParaRPr lang="en-US" sz="2400" i="1" dirty="0"/>
          </a:p>
        </p:txBody>
      </p:sp>
      <p:pic>
        <p:nvPicPr>
          <p:cNvPr id="88066" name="Picture 2" descr="http://www.pmbio.icbm.de/mikrobiologischer-garten/pics/phy01.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32306" y="3962400"/>
            <a:ext cx="2264708" cy="1697155"/>
          </a:xfrm>
          <a:prstGeom prst="rect">
            <a:avLst/>
          </a:prstGeom>
          <a:noFill/>
          <a:extLst>
            <a:ext uri="{909E8E84-426E-40DD-AFC4-6F175D3DCCD1}">
              <a14:hiddenFill xmlns:a14="http://schemas.microsoft.com/office/drawing/2010/main">
                <a:solidFill>
                  <a:srgbClr val="FFFFFF"/>
                </a:solidFill>
              </a14:hiddenFill>
            </a:ext>
          </a:extLst>
        </p:spPr>
      </p:pic>
      <p:pic>
        <p:nvPicPr>
          <p:cNvPr id="88070" name="Picture 6" descr="X:\internal\images\Photos\Species Images\Best Pics (COPIES)\Miguel_pinnacle_10_edit.jpg"/>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rot="5400000">
            <a:off x="3691190" y="3286420"/>
            <a:ext cx="1813750" cy="2333443"/>
          </a:xfrm>
          <a:prstGeom prst="rect">
            <a:avLst/>
          </a:prstGeom>
          <a:noFill/>
          <a:extLst>
            <a:ext uri="{909E8E84-426E-40DD-AFC4-6F175D3DCCD1}">
              <a14:hiddenFill xmlns:a14="http://schemas.microsoft.com/office/drawing/2010/main">
                <a:solidFill>
                  <a:srgbClr val="FFFFFF"/>
                </a:solidFill>
              </a14:hiddenFill>
            </a:ext>
          </a:extLst>
        </p:spPr>
      </p:pic>
      <p:pic>
        <p:nvPicPr>
          <p:cNvPr id="88072" name="Picture 8" descr="X:\internal\images\Photos\Species Images\Algae\Macrocystis_pyrifera_senescent_11.JPG"/>
          <p:cNvPicPr>
            <a:picLocks noChangeAspect="1" noChangeArrowheads="1"/>
          </p:cNvPicPr>
          <p:nvPr/>
        </p:nvPicPr>
        <p:blipFill rotWithShape="1">
          <a:blip r:embed="rId5" cstate="screen">
            <a:extLst>
              <a:ext uri="{BEBA8EAE-BF5A-486C-A8C5-ECC9F3942E4B}">
                <a14:imgProps xmlns:a14="http://schemas.microsoft.com/office/drawing/2010/main">
                  <a14:imgLayer r:embed="rId6">
                    <a14:imgEffect>
                      <a14:sharpenSoften amount="65000"/>
                    </a14:imgEffect>
                  </a14:imgLayer>
                </a14:imgProps>
              </a:ext>
              <a:ext uri="{28A0092B-C50C-407E-A947-70E740481C1C}">
                <a14:useLocalDpi xmlns:a14="http://schemas.microsoft.com/office/drawing/2010/main"/>
              </a:ext>
            </a:extLst>
          </a:blip>
          <a:srcRect/>
          <a:stretch/>
        </p:blipFill>
        <p:spPr bwMode="auto">
          <a:xfrm>
            <a:off x="4953000" y="1272492"/>
            <a:ext cx="2514600" cy="2006672"/>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p:cNvGrpSpPr/>
          <p:nvPr/>
        </p:nvGrpSpPr>
        <p:grpSpPr>
          <a:xfrm>
            <a:off x="273974" y="1600200"/>
            <a:ext cx="3097876" cy="2209800"/>
            <a:chOff x="228601" y="3505200"/>
            <a:chExt cx="2321084" cy="1752600"/>
          </a:xfrm>
        </p:grpSpPr>
        <p:pic>
          <p:nvPicPr>
            <p:cNvPr id="10" name="Picture 9"/>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t="8814" r="8963" b="9877"/>
            <a:stretch/>
          </p:blipFill>
          <p:spPr bwMode="auto">
            <a:xfrm>
              <a:off x="228601" y="3505200"/>
              <a:ext cx="2113042" cy="1752600"/>
            </a:xfrm>
            <a:prstGeom prst="rect">
              <a:avLst/>
            </a:prstGeom>
            <a:noFill/>
            <a:ln w="9525">
              <a:noFill/>
              <a:miter lim="800000"/>
              <a:headEnd/>
              <a:tailEnd/>
            </a:ln>
            <a:effectLst/>
          </p:spPr>
        </p:pic>
        <p:sp>
          <p:nvSpPr>
            <p:cNvPr id="4" name="Rectangle 3"/>
            <p:cNvSpPr/>
            <p:nvPr/>
          </p:nvSpPr>
          <p:spPr>
            <a:xfrm>
              <a:off x="2133600" y="4267200"/>
              <a:ext cx="416085" cy="53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TextBox 2"/>
          <p:cNvSpPr txBox="1"/>
          <p:nvPr/>
        </p:nvSpPr>
        <p:spPr>
          <a:xfrm>
            <a:off x="3589482" y="5534025"/>
            <a:ext cx="5364017" cy="1077218"/>
          </a:xfrm>
          <a:prstGeom prst="rect">
            <a:avLst/>
          </a:prstGeom>
          <a:noFill/>
        </p:spPr>
        <p:txBody>
          <a:bodyPr wrap="square" rtlCol="0">
            <a:spAutoFit/>
          </a:bodyPr>
          <a:lstStyle/>
          <a:p>
            <a:r>
              <a:rPr lang="en-US" altLang="en-US" sz="2400" b="1" dirty="0" smtClean="0"/>
              <a:t>Conclusion:</a:t>
            </a:r>
          </a:p>
          <a:p>
            <a:r>
              <a:rPr lang="en-US" altLang="en-US" sz="2000" dirty="0" smtClean="0"/>
              <a:t>Kelp </a:t>
            </a:r>
            <a:r>
              <a:rPr lang="en-US" altLang="en-US" sz="2000" dirty="0"/>
              <a:t>forest suspension feeders rely on </a:t>
            </a:r>
            <a:r>
              <a:rPr lang="en-US" altLang="en-US" sz="2000" i="1" dirty="0"/>
              <a:t>ex situ </a:t>
            </a:r>
            <a:r>
              <a:rPr lang="en-US" altLang="en-US" sz="2000" dirty="0"/>
              <a:t>production of </a:t>
            </a:r>
            <a:r>
              <a:rPr lang="en-US" altLang="en-US" sz="2000" dirty="0" smtClean="0"/>
              <a:t>phytoplankton</a:t>
            </a:r>
            <a:endParaRPr lang="en-US" sz="2000" dirty="0"/>
          </a:p>
        </p:txBody>
      </p:sp>
      <p:sp>
        <p:nvSpPr>
          <p:cNvPr id="6" name="TextBox 5"/>
          <p:cNvSpPr txBox="1"/>
          <p:nvPr/>
        </p:nvSpPr>
        <p:spPr>
          <a:xfrm>
            <a:off x="2410720" y="1390143"/>
            <a:ext cx="1922260" cy="1200329"/>
          </a:xfrm>
          <a:prstGeom prst="rect">
            <a:avLst/>
          </a:prstGeom>
          <a:noFill/>
        </p:spPr>
        <p:txBody>
          <a:bodyPr wrap="square" rtlCol="0">
            <a:spAutoFit/>
          </a:bodyPr>
          <a:lstStyle/>
          <a:p>
            <a:r>
              <a:rPr lang="en-US" dirty="0">
                <a:latin typeface="Symbol MT" panose="05050102010706020507" pitchFamily="18" charset="2"/>
              </a:rPr>
              <a:t>d</a:t>
            </a:r>
            <a:r>
              <a:rPr lang="en-US" baseline="30000" dirty="0"/>
              <a:t>13</a:t>
            </a:r>
            <a:r>
              <a:rPr lang="en-US" dirty="0"/>
              <a:t>C </a:t>
            </a:r>
            <a:r>
              <a:rPr lang="en-US" altLang="en-US" dirty="0"/>
              <a:t>of reef POM unrelated to the biomass of giant kelp</a:t>
            </a:r>
            <a:endParaRPr lang="en-US" dirty="0"/>
          </a:p>
        </p:txBody>
      </p:sp>
      <p:sp>
        <p:nvSpPr>
          <p:cNvPr id="7" name="TextBox 6"/>
          <p:cNvSpPr txBox="1"/>
          <p:nvPr/>
        </p:nvSpPr>
        <p:spPr>
          <a:xfrm>
            <a:off x="7543800" y="1604357"/>
            <a:ext cx="1600200" cy="923330"/>
          </a:xfrm>
          <a:prstGeom prst="rect">
            <a:avLst/>
          </a:prstGeom>
          <a:noFill/>
        </p:spPr>
        <p:txBody>
          <a:bodyPr wrap="square" rtlCol="0">
            <a:spAutoFit/>
          </a:bodyPr>
          <a:lstStyle/>
          <a:p>
            <a:r>
              <a:rPr lang="en-US" dirty="0"/>
              <a:t>Kelp </a:t>
            </a:r>
            <a:r>
              <a:rPr lang="en-US" dirty="0" smtClean="0"/>
              <a:t>POM is small </a:t>
            </a:r>
            <a:r>
              <a:rPr lang="en-US" dirty="0"/>
              <a:t>fraction of reef POM</a:t>
            </a:r>
          </a:p>
        </p:txBody>
      </p:sp>
      <p:sp>
        <p:nvSpPr>
          <p:cNvPr id="9" name="TextBox 8"/>
          <p:cNvSpPr txBox="1"/>
          <p:nvPr/>
        </p:nvSpPr>
        <p:spPr>
          <a:xfrm>
            <a:off x="5784183" y="3886200"/>
            <a:ext cx="2819400" cy="923330"/>
          </a:xfrm>
          <a:prstGeom prst="rect">
            <a:avLst/>
          </a:prstGeom>
          <a:noFill/>
        </p:spPr>
        <p:txBody>
          <a:bodyPr wrap="square" rtlCol="0">
            <a:spAutoFit/>
          </a:bodyPr>
          <a:lstStyle/>
          <a:p>
            <a:r>
              <a:rPr lang="en-US" dirty="0"/>
              <a:t>Growth of suspension feeders unaffected by suspended kelp detritus</a:t>
            </a:r>
          </a:p>
        </p:txBody>
      </p:sp>
      <p:sp>
        <p:nvSpPr>
          <p:cNvPr id="11" name="TextBox 10"/>
          <p:cNvSpPr txBox="1"/>
          <p:nvPr/>
        </p:nvSpPr>
        <p:spPr>
          <a:xfrm>
            <a:off x="118689" y="5706071"/>
            <a:ext cx="2707351" cy="923330"/>
          </a:xfrm>
          <a:prstGeom prst="rect">
            <a:avLst/>
          </a:prstGeom>
          <a:noFill/>
        </p:spPr>
        <p:txBody>
          <a:bodyPr wrap="square" rtlCol="0">
            <a:spAutoFit/>
          </a:bodyPr>
          <a:lstStyle/>
          <a:p>
            <a:r>
              <a:rPr lang="en-US" dirty="0" smtClean="0">
                <a:cs typeface="Arial" panose="020B0604020202020204" pitchFamily="34" charset="0"/>
              </a:rPr>
              <a:t>Variability </a:t>
            </a:r>
            <a:r>
              <a:rPr lang="en-US" dirty="0">
                <a:cs typeface="Arial" panose="020B0604020202020204" pitchFamily="34" charset="0"/>
              </a:rPr>
              <a:t>in </a:t>
            </a:r>
            <a:r>
              <a:rPr lang="en-US" dirty="0">
                <a:latin typeface="Symbol MT" panose="05050102010706020507" pitchFamily="18" charset="2"/>
              </a:rPr>
              <a:t>d</a:t>
            </a:r>
            <a:r>
              <a:rPr lang="en-US" baseline="30000" dirty="0"/>
              <a:t>13</a:t>
            </a:r>
            <a:r>
              <a:rPr lang="en-US" dirty="0"/>
              <a:t>C of reef POM linked to phytoplankton NPP</a:t>
            </a:r>
          </a:p>
        </p:txBody>
      </p:sp>
    </p:spTree>
    <p:extLst>
      <p:ext uri="{BB962C8B-B14F-4D97-AF65-F5344CB8AC3E}">
        <p14:creationId xmlns:p14="http://schemas.microsoft.com/office/powerpoint/2010/main" val="928303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6"/>
          <p:cNvSpPr txBox="1">
            <a:spLocks noChangeArrowheads="1"/>
          </p:cNvSpPr>
          <p:nvPr/>
        </p:nvSpPr>
        <p:spPr bwMode="auto">
          <a:xfrm>
            <a:off x="102266" y="238780"/>
            <a:ext cx="89916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2800" b="1" i="1" dirty="0" smtClean="0">
                <a:solidFill>
                  <a:srgbClr val="000066"/>
                </a:solidFill>
                <a:cs typeface="Arial" panose="020B0604020202020204" pitchFamily="34" charset="0"/>
              </a:rPr>
              <a:t>Fate and transport - </a:t>
            </a:r>
            <a:r>
              <a:rPr lang="en-US" altLang="en-US" sz="2800" b="1" i="1" dirty="0" smtClean="0">
                <a:cs typeface="Arial" panose="020B0604020202020204" pitchFamily="34" charset="0"/>
              </a:rPr>
              <a:t>Phytoplankton NPP</a:t>
            </a:r>
            <a:endParaRPr lang="en-US" altLang="en-US" sz="2800" b="1" i="1" dirty="0">
              <a:cs typeface="Arial" panose="020B0604020202020204" pitchFamily="34" charset="0"/>
            </a:endParaRPr>
          </a:p>
        </p:txBody>
      </p:sp>
      <p:pic>
        <p:nvPicPr>
          <p:cNvPr id="7" name="Picture 6"/>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1219200" y="3120628"/>
            <a:ext cx="5934075" cy="3430188"/>
          </a:xfrm>
          <a:prstGeom prst="rect">
            <a:avLst/>
          </a:prstGeom>
        </p:spPr>
      </p:pic>
      <p:sp>
        <p:nvSpPr>
          <p:cNvPr id="9" name="TextBox 56"/>
          <p:cNvSpPr txBox="1"/>
          <p:nvPr/>
        </p:nvSpPr>
        <p:spPr>
          <a:xfrm>
            <a:off x="2590800" y="3200400"/>
            <a:ext cx="4191000" cy="584775"/>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600" b="1" dirty="0" smtClean="0">
                <a:solidFill>
                  <a:srgbClr val="000066"/>
                </a:solidFill>
                <a:latin typeface="Calibri" panose="020F0502020204030204" pitchFamily="34" charset="0"/>
                <a:cs typeface="Arial" panose="020B0604020202020204" pitchFamily="34" charset="0"/>
              </a:rPr>
              <a:t>Evolving picture of fate and transport of  phytoplankton NPP</a:t>
            </a:r>
            <a:endParaRPr lang="en-US" sz="1600" b="1" dirty="0">
              <a:solidFill>
                <a:srgbClr val="000066"/>
              </a:solidFill>
              <a:latin typeface="Calibri" panose="020F0502020204030204" pitchFamily="34" charset="0"/>
              <a:cs typeface="Arial" panose="020B0604020202020204" pitchFamily="34" charset="0"/>
            </a:endParaRPr>
          </a:p>
        </p:txBody>
      </p:sp>
      <p:sp>
        <p:nvSpPr>
          <p:cNvPr id="6" name="Text Box 12"/>
          <p:cNvSpPr txBox="1">
            <a:spLocks noChangeArrowheads="1"/>
          </p:cNvSpPr>
          <p:nvPr/>
        </p:nvSpPr>
        <p:spPr bwMode="auto">
          <a:xfrm>
            <a:off x="102266" y="893564"/>
            <a:ext cx="8813134" cy="22313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ts val="600"/>
              </a:spcBef>
              <a:spcAft>
                <a:spcPts val="600"/>
              </a:spcAft>
            </a:pPr>
            <a:r>
              <a:rPr lang="en-US" altLang="en-US" sz="2400" b="1" dirty="0" smtClean="0"/>
              <a:t>SBC III results show:</a:t>
            </a:r>
          </a:p>
          <a:p>
            <a:pPr marL="285750" indent="-285750">
              <a:spcAft>
                <a:spcPts val="600"/>
              </a:spcAft>
              <a:buFont typeface="Arial" panose="020B0604020202020204" pitchFamily="34" charset="0"/>
              <a:buChar char="•"/>
            </a:pPr>
            <a:r>
              <a:rPr lang="en-US" altLang="en-US" dirty="0"/>
              <a:t>Some phytoplankton </a:t>
            </a:r>
            <a:r>
              <a:rPr lang="en-US" altLang="en-US" dirty="0" smtClean="0"/>
              <a:t>NPP </a:t>
            </a:r>
            <a:r>
              <a:rPr lang="en-US" altLang="en-US" dirty="0" err="1" smtClean="0"/>
              <a:t>subducted</a:t>
            </a:r>
            <a:r>
              <a:rPr lang="en-US" altLang="en-US" dirty="0" smtClean="0"/>
              <a:t> offshore at fronts</a:t>
            </a:r>
            <a:endParaRPr lang="en-US" altLang="en-US" dirty="0"/>
          </a:p>
          <a:p>
            <a:pPr marL="285750" indent="-285750">
              <a:spcAft>
                <a:spcPts val="600"/>
              </a:spcAft>
              <a:buFont typeface="Arial" panose="020B0604020202020204" pitchFamily="34" charset="0"/>
              <a:buChar char="•"/>
            </a:pPr>
            <a:r>
              <a:rPr lang="en-US" dirty="0" smtClean="0"/>
              <a:t>Phytoplankton transported inshore by variety of cross-shore </a:t>
            </a:r>
            <a:r>
              <a:rPr lang="en-US" dirty="0"/>
              <a:t>processes </a:t>
            </a:r>
            <a:endParaRPr lang="en-US" dirty="0" smtClean="0"/>
          </a:p>
          <a:p>
            <a:pPr marL="285750" indent="-285750">
              <a:spcAft>
                <a:spcPts val="600"/>
              </a:spcAft>
              <a:buFont typeface="Arial" panose="020B0604020202020204" pitchFamily="34" charset="0"/>
              <a:buChar char="•"/>
            </a:pPr>
            <a:r>
              <a:rPr lang="en-US" altLang="en-US" dirty="0" smtClean="0"/>
              <a:t>Strong relationship found between suspended matter distribution &amp; surface waves</a:t>
            </a:r>
          </a:p>
          <a:p>
            <a:pPr marL="285750" indent="-285750">
              <a:spcAft>
                <a:spcPts val="600"/>
              </a:spcAft>
              <a:buFont typeface="Arial" panose="020B0604020202020204" pitchFamily="34" charset="0"/>
              <a:buChar char="•"/>
            </a:pPr>
            <a:r>
              <a:rPr lang="en-US" altLang="en-US" dirty="0" smtClean="0"/>
              <a:t>Nearshore, alongshore transport &gt;&gt; cross-shore</a:t>
            </a:r>
          </a:p>
          <a:p>
            <a:pPr marL="285750" indent="-285750">
              <a:spcAft>
                <a:spcPts val="600"/>
              </a:spcAft>
              <a:buFont typeface="Arial" panose="020B0604020202020204" pitchFamily="34" charset="0"/>
              <a:buChar char="•"/>
            </a:pPr>
            <a:r>
              <a:rPr lang="en-US" altLang="en-US" dirty="0" smtClean="0"/>
              <a:t>Transport near headlands &gt;&gt; transport near </a:t>
            </a:r>
            <a:r>
              <a:rPr lang="en-US" altLang="en-US" dirty="0" err="1" smtClean="0"/>
              <a:t>embayments</a:t>
            </a:r>
            <a:endParaRPr lang="en-US" altLang="en-US" sz="1400" i="1" dirty="0" smtClean="0"/>
          </a:p>
        </p:txBody>
      </p:sp>
    </p:spTree>
    <p:extLst>
      <p:ext uri="{BB962C8B-B14F-4D97-AF65-F5344CB8AC3E}">
        <p14:creationId xmlns:p14="http://schemas.microsoft.com/office/powerpoint/2010/main" val="150318617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254169"/>
            <a:ext cx="9067800" cy="507831"/>
          </a:xfrm>
          <a:prstGeom prst="rect">
            <a:avLst/>
          </a:prstGeom>
        </p:spPr>
        <p:txBody>
          <a:bodyPr wrap="square">
            <a:spAutoFit/>
          </a:bodyPr>
          <a:lstStyle/>
          <a:p>
            <a:pPr algn="ctr"/>
            <a:r>
              <a:rPr lang="en-US" altLang="en-US" sz="2700" b="1" i="1" dirty="0" smtClean="0">
                <a:solidFill>
                  <a:srgbClr val="000066"/>
                </a:solidFill>
                <a:cs typeface="Arial" panose="020B0604020202020204" pitchFamily="34" charset="0"/>
              </a:rPr>
              <a:t>Planned Research – </a:t>
            </a:r>
            <a:r>
              <a:rPr lang="en-US" altLang="en-US" sz="2700" b="1" i="1" dirty="0" smtClean="0">
                <a:cs typeface="Arial" panose="020B0604020202020204" pitchFamily="34" charset="0"/>
              </a:rPr>
              <a:t>Phytoplankton fate and transport</a:t>
            </a:r>
            <a:endParaRPr lang="en-US" altLang="en-US" sz="2700" b="1" i="1" dirty="0">
              <a:cs typeface="Arial" panose="020B0604020202020204" pitchFamily="34" charset="0"/>
            </a:endParaRPr>
          </a:p>
        </p:txBody>
      </p:sp>
      <p:sp>
        <p:nvSpPr>
          <p:cNvPr id="2" name="TextBox 1"/>
          <p:cNvSpPr txBox="1"/>
          <p:nvPr/>
        </p:nvSpPr>
        <p:spPr>
          <a:xfrm>
            <a:off x="3403050" y="1632857"/>
            <a:ext cx="1989840" cy="1754326"/>
          </a:xfrm>
          <a:prstGeom prst="rect">
            <a:avLst/>
          </a:prstGeom>
          <a:noFill/>
        </p:spPr>
        <p:txBody>
          <a:bodyPr wrap="square" rtlCol="0">
            <a:spAutoFit/>
          </a:bodyPr>
          <a:lstStyle/>
          <a:p>
            <a:r>
              <a:rPr lang="en-US" dirty="0" smtClean="0"/>
              <a:t>Examine controls on cross-shore distributions of suspended particles &amp; phytoplankton</a:t>
            </a:r>
            <a:endParaRPr lang="en-US" dirty="0"/>
          </a:p>
        </p:txBody>
      </p:sp>
      <p:pic>
        <p:nvPicPr>
          <p:cNvPr id="3" name="Picture 2"/>
          <p:cNvPicPr>
            <a:picLocks noChangeAspect="1"/>
          </p:cNvPicPr>
          <p:nvPr/>
        </p:nvPicPr>
        <p:blipFill>
          <a:blip r:embed="rId3"/>
          <a:stretch>
            <a:fillRect/>
          </a:stretch>
        </p:blipFill>
        <p:spPr>
          <a:xfrm>
            <a:off x="133870" y="1323884"/>
            <a:ext cx="3294199" cy="2409916"/>
          </a:xfrm>
          <a:prstGeom prst="rect">
            <a:avLst/>
          </a:prstGeom>
        </p:spPr>
      </p:pic>
      <p:sp>
        <p:nvSpPr>
          <p:cNvPr id="5" name="TextBox 4"/>
          <p:cNvSpPr txBox="1"/>
          <p:nvPr/>
        </p:nvSpPr>
        <p:spPr>
          <a:xfrm>
            <a:off x="5562600" y="1003197"/>
            <a:ext cx="3234599" cy="923330"/>
          </a:xfrm>
          <a:prstGeom prst="rect">
            <a:avLst/>
          </a:prstGeom>
          <a:noFill/>
        </p:spPr>
        <p:txBody>
          <a:bodyPr wrap="square" rtlCol="0">
            <a:spAutoFit/>
          </a:bodyPr>
          <a:lstStyle/>
          <a:p>
            <a:r>
              <a:rPr lang="en-US" dirty="0" smtClean="0"/>
              <a:t>Place SBC phytoplankton dynamics in regional context using satellite data</a:t>
            </a:r>
            <a:endParaRPr lang="en-US" dirty="0"/>
          </a:p>
        </p:txBody>
      </p:sp>
      <p:sp>
        <p:nvSpPr>
          <p:cNvPr id="9" name="TextBox 8"/>
          <p:cNvSpPr txBox="1"/>
          <p:nvPr/>
        </p:nvSpPr>
        <p:spPr>
          <a:xfrm>
            <a:off x="5355285" y="4994236"/>
            <a:ext cx="2781386" cy="1200329"/>
          </a:xfrm>
          <a:prstGeom prst="rect">
            <a:avLst/>
          </a:prstGeom>
          <a:noFill/>
        </p:spPr>
        <p:txBody>
          <a:bodyPr wrap="square" rtlCol="0">
            <a:spAutoFit/>
          </a:bodyPr>
          <a:lstStyle/>
          <a:p>
            <a:r>
              <a:rPr lang="en-US" dirty="0" smtClean="0"/>
              <a:t>Assess  the importance of different phytoplankton groups to coastal suspension feeders </a:t>
            </a:r>
            <a:endParaRPr lang="en-US" dirty="0"/>
          </a:p>
        </p:txBody>
      </p:sp>
      <p:pic>
        <p:nvPicPr>
          <p:cNvPr id="11" name="Picture 10"/>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608489" y="1950278"/>
            <a:ext cx="3417167" cy="2621722"/>
          </a:xfrm>
          <a:prstGeom prst="rect">
            <a:avLst/>
          </a:prstGeom>
        </p:spPr>
      </p:pic>
      <p:grpSp>
        <p:nvGrpSpPr>
          <p:cNvPr id="48" name="Group 2108"/>
          <p:cNvGrpSpPr>
            <a:grpSpLocks/>
          </p:cNvGrpSpPr>
          <p:nvPr/>
        </p:nvGrpSpPr>
        <p:grpSpPr bwMode="auto">
          <a:xfrm>
            <a:off x="31267400" y="29987875"/>
            <a:ext cx="11466513" cy="2195513"/>
            <a:chOff x="31266881" y="30505400"/>
            <a:chExt cx="11466699" cy="2195180"/>
          </a:xfrm>
        </p:grpSpPr>
        <p:pic>
          <p:nvPicPr>
            <p:cNvPr id="49" name="Picture 361"/>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38087300" y="30683200"/>
              <a:ext cx="2081376" cy="18566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 name="Picture 366"/>
            <p:cNvPicPr>
              <a:picLocks noChangeAspect="1"/>
            </p:cNvPicPr>
            <p:nvPr/>
          </p:nvPicPr>
          <p:blipFill>
            <a:blip r:embed="rId6">
              <a:extLst>
                <a:ext uri="{28A0092B-C50C-407E-A947-70E740481C1C}">
                  <a14:useLocalDpi xmlns:a14="http://schemas.microsoft.com/office/drawing/2010/main"/>
                </a:ext>
              </a:extLst>
            </a:blip>
            <a:srcRect/>
            <a:stretch>
              <a:fillRect/>
            </a:stretch>
          </p:blipFill>
          <p:spPr bwMode="auto">
            <a:xfrm>
              <a:off x="34861500" y="30624162"/>
              <a:ext cx="2959100" cy="1910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 name="Picture 362" descr="imgres.jpg"/>
            <p:cNvPicPr>
              <a:picLocks noChangeAspect="1"/>
            </p:cNvPicPr>
            <p:nvPr/>
          </p:nvPicPr>
          <p:blipFill>
            <a:blip r:embed="rId7">
              <a:extLst>
                <a:ext uri="{28A0092B-C50C-407E-A947-70E740481C1C}">
                  <a14:useLocalDpi xmlns:a14="http://schemas.microsoft.com/office/drawing/2010/main"/>
                </a:ext>
              </a:extLst>
            </a:blip>
            <a:srcRect/>
            <a:stretch>
              <a:fillRect/>
            </a:stretch>
          </p:blipFill>
          <p:spPr bwMode="auto">
            <a:xfrm>
              <a:off x="31266881" y="30962600"/>
              <a:ext cx="3213619" cy="1217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 name="Picture 1" descr="Logo_col-tshirt.jpg"/>
            <p:cNvPicPr>
              <a:picLocks noChangeAspect="1"/>
            </p:cNvPicPr>
            <p:nvPr/>
          </p:nvPicPr>
          <p:blipFill>
            <a:blip r:embed="rId8" cstate="screen">
              <a:extLst>
                <a:ext uri="{28A0092B-C50C-407E-A947-70E740481C1C}">
                  <a14:useLocalDpi xmlns:a14="http://schemas.microsoft.com/office/drawing/2010/main"/>
                </a:ext>
              </a:extLst>
            </a:blip>
            <a:srcRect/>
            <a:stretch>
              <a:fillRect/>
            </a:stretch>
          </p:blipFill>
          <p:spPr bwMode="auto">
            <a:xfrm>
              <a:off x="40538400" y="30505400"/>
              <a:ext cx="2195180" cy="2195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53" name="Picture 1" descr="Logo_col-tshirt.jpg"/>
          <p:cNvPicPr>
            <a:picLocks noChangeAspect="1"/>
          </p:cNvPicPr>
          <p:nvPr/>
        </p:nvPicPr>
        <p:blipFill>
          <a:blip r:embed="rId8" cstate="screen">
            <a:extLst>
              <a:ext uri="{28A0092B-C50C-407E-A947-70E740481C1C}">
                <a14:useLocalDpi xmlns:a14="http://schemas.microsoft.com/office/drawing/2010/main"/>
              </a:ext>
            </a:extLst>
          </a:blip>
          <a:srcRect/>
          <a:stretch>
            <a:fillRect/>
          </a:stretch>
        </p:blipFill>
        <p:spPr bwMode="auto">
          <a:xfrm>
            <a:off x="40691169" y="30140275"/>
            <a:ext cx="2195144" cy="2195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090" name="Picture 2"/>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149704" y="4038600"/>
            <a:ext cx="5191834" cy="25271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4560484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6"/>
          <p:cNvSpPr txBox="1">
            <a:spLocks noChangeArrowheads="1"/>
          </p:cNvSpPr>
          <p:nvPr/>
        </p:nvSpPr>
        <p:spPr bwMode="auto">
          <a:xfrm>
            <a:off x="102266" y="224135"/>
            <a:ext cx="89916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2800" b="1" i="1" dirty="0" smtClean="0">
                <a:solidFill>
                  <a:srgbClr val="000066"/>
                </a:solidFill>
                <a:cs typeface="Arial" panose="020B0604020202020204" pitchFamily="34" charset="0"/>
              </a:rPr>
              <a:t>Fate and transport - </a:t>
            </a:r>
            <a:r>
              <a:rPr lang="en-US" altLang="en-US" sz="2800" b="1" i="1" dirty="0" smtClean="0">
                <a:cs typeface="Arial" panose="020B0604020202020204" pitchFamily="34" charset="0"/>
              </a:rPr>
              <a:t>Giant kelp NPP</a:t>
            </a:r>
            <a:endParaRPr lang="en-US" altLang="en-US" sz="2800" b="1" i="1" dirty="0">
              <a:cs typeface="Arial" panose="020B0604020202020204" pitchFamily="34" charset="0"/>
            </a:endParaRPr>
          </a:p>
        </p:txBody>
      </p:sp>
      <p:sp>
        <p:nvSpPr>
          <p:cNvPr id="8" name="Text Box 12"/>
          <p:cNvSpPr txBox="1">
            <a:spLocks noChangeArrowheads="1"/>
          </p:cNvSpPr>
          <p:nvPr/>
        </p:nvSpPr>
        <p:spPr bwMode="auto">
          <a:xfrm>
            <a:off x="135775" y="833735"/>
            <a:ext cx="89916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en-US" sz="2400" b="1" dirty="0" smtClean="0"/>
              <a:t>SBC III results show:</a:t>
            </a:r>
          </a:p>
        </p:txBody>
      </p:sp>
      <p:sp>
        <p:nvSpPr>
          <p:cNvPr id="4" name="Rectangle 3"/>
          <p:cNvSpPr/>
          <p:nvPr/>
        </p:nvSpPr>
        <p:spPr>
          <a:xfrm>
            <a:off x="1631373" y="1471136"/>
            <a:ext cx="2019300" cy="1200329"/>
          </a:xfrm>
          <a:prstGeom prst="rect">
            <a:avLst/>
          </a:prstGeom>
        </p:spPr>
        <p:txBody>
          <a:bodyPr wrap="square">
            <a:spAutoFit/>
          </a:bodyPr>
          <a:lstStyle/>
          <a:p>
            <a:pPr marL="231775">
              <a:spcBef>
                <a:spcPts val="600"/>
              </a:spcBef>
            </a:pPr>
            <a:r>
              <a:rPr lang="en-US" dirty="0"/>
              <a:t>Biomass lost as fronds exceeds that lost as whole plants </a:t>
            </a:r>
          </a:p>
        </p:txBody>
      </p:sp>
      <p:sp>
        <p:nvSpPr>
          <p:cNvPr id="5" name="TextBox 4"/>
          <p:cNvSpPr txBox="1"/>
          <p:nvPr/>
        </p:nvSpPr>
        <p:spPr>
          <a:xfrm>
            <a:off x="-23285" y="5861265"/>
            <a:ext cx="3147485" cy="646331"/>
          </a:xfrm>
          <a:prstGeom prst="rect">
            <a:avLst/>
          </a:prstGeom>
          <a:noFill/>
        </p:spPr>
        <p:txBody>
          <a:bodyPr wrap="square" rtlCol="0">
            <a:spAutoFit/>
          </a:bodyPr>
          <a:lstStyle/>
          <a:p>
            <a:r>
              <a:rPr lang="en-US" dirty="0"/>
              <a:t>Senescence best explains frond demographics </a:t>
            </a:r>
          </a:p>
        </p:txBody>
      </p:sp>
      <p:sp>
        <p:nvSpPr>
          <p:cNvPr id="7" name="TextBox 6"/>
          <p:cNvSpPr txBox="1"/>
          <p:nvPr/>
        </p:nvSpPr>
        <p:spPr>
          <a:xfrm>
            <a:off x="4038600" y="838200"/>
            <a:ext cx="2162175" cy="646331"/>
          </a:xfrm>
          <a:prstGeom prst="rect">
            <a:avLst/>
          </a:prstGeom>
          <a:noFill/>
        </p:spPr>
        <p:txBody>
          <a:bodyPr wrap="square" rtlCol="0">
            <a:spAutoFit/>
          </a:bodyPr>
          <a:lstStyle/>
          <a:p>
            <a:r>
              <a:rPr lang="en-US" dirty="0"/>
              <a:t>14% of kelp NPP lost as </a:t>
            </a:r>
            <a:r>
              <a:rPr lang="en-US" dirty="0" smtClean="0"/>
              <a:t>DOM</a:t>
            </a:r>
            <a:endParaRPr lang="en-US" dirty="0"/>
          </a:p>
        </p:txBody>
      </p:sp>
      <p:sp>
        <p:nvSpPr>
          <p:cNvPr id="9" name="TextBox 8"/>
          <p:cNvSpPr txBox="1"/>
          <p:nvPr/>
        </p:nvSpPr>
        <p:spPr>
          <a:xfrm>
            <a:off x="6482231" y="5048071"/>
            <a:ext cx="2431345" cy="1200329"/>
          </a:xfrm>
          <a:prstGeom prst="rect">
            <a:avLst/>
          </a:prstGeom>
          <a:noFill/>
        </p:spPr>
        <p:txBody>
          <a:bodyPr wrap="square" rtlCol="0">
            <a:spAutoFit/>
          </a:bodyPr>
          <a:lstStyle/>
          <a:p>
            <a:r>
              <a:rPr lang="en-US" dirty="0" smtClean="0"/>
              <a:t>Kelp is </a:t>
            </a:r>
            <a:r>
              <a:rPr lang="en-US" dirty="0"/>
              <a:t>an important </a:t>
            </a:r>
            <a:r>
              <a:rPr lang="en-US" dirty="0" smtClean="0"/>
              <a:t>source of dietary C for invertebrate </a:t>
            </a:r>
            <a:r>
              <a:rPr lang="en-US" dirty="0"/>
              <a:t>grazers </a:t>
            </a:r>
            <a:r>
              <a:rPr lang="en-US" dirty="0" smtClean="0"/>
              <a:t>&amp; fish predators</a:t>
            </a:r>
            <a:endParaRPr lang="en-US" dirty="0"/>
          </a:p>
        </p:txBody>
      </p:sp>
      <p:sp>
        <p:nvSpPr>
          <p:cNvPr id="12" name="TextBox 11"/>
          <p:cNvSpPr txBox="1"/>
          <p:nvPr/>
        </p:nvSpPr>
        <p:spPr>
          <a:xfrm>
            <a:off x="6714479" y="3648670"/>
            <a:ext cx="2277121" cy="923330"/>
          </a:xfrm>
          <a:prstGeom prst="rect">
            <a:avLst/>
          </a:prstGeom>
          <a:noFill/>
        </p:spPr>
        <p:txBody>
          <a:bodyPr wrap="square" rtlCol="0">
            <a:spAutoFit/>
          </a:bodyPr>
          <a:lstStyle/>
          <a:p>
            <a:r>
              <a:rPr lang="en-US" dirty="0" smtClean="0"/>
              <a:t>Kelp is critical to  beach food web and biochemical cycling</a:t>
            </a:r>
            <a:endParaRPr lang="en-US" dirty="0"/>
          </a:p>
        </p:txBody>
      </p:sp>
      <p:pic>
        <p:nvPicPr>
          <p:cNvPr id="16" name="Picture 4" descr="X:\internal\images\Photos\Species Images\Algae\Macrocystis_pyrifera_13(Ron McPeak).jpg"/>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135775" y="1452265"/>
            <a:ext cx="1715911" cy="243840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3" descr="X:\internal\images\Photos\Research images\Kelp DOC\Kelp DOC bag surface.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120342" y="1484531"/>
            <a:ext cx="1806271" cy="2448581"/>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8" descr="X:\internal\images\Photos\Species Images\Algae\Macrocystis_pyrifera_senescent_11.JPG"/>
          <p:cNvPicPr>
            <a:picLocks noChangeAspect="1" noChangeArrowheads="1"/>
          </p:cNvPicPr>
          <p:nvPr/>
        </p:nvPicPr>
        <p:blipFill rotWithShape="1">
          <a:blip r:embed="rId5" cstate="screen">
            <a:extLst>
              <a:ext uri="{BEBA8EAE-BF5A-486C-A8C5-ECC9F3942E4B}">
                <a14:imgProps xmlns:a14="http://schemas.microsoft.com/office/drawing/2010/main">
                  <a14:imgLayer r:embed="rId6">
                    <a14:imgEffect>
                      <a14:sharpenSoften amount="65000"/>
                    </a14:imgEffect>
                  </a14:imgLayer>
                </a14:imgProps>
              </a:ext>
              <a:ext uri="{28A0092B-C50C-407E-A947-70E740481C1C}">
                <a14:useLocalDpi xmlns:a14="http://schemas.microsoft.com/office/drawing/2010/main"/>
              </a:ext>
            </a:extLst>
          </a:blip>
          <a:srcRect/>
          <a:stretch/>
        </p:blipFill>
        <p:spPr bwMode="auto">
          <a:xfrm>
            <a:off x="144947" y="4038600"/>
            <a:ext cx="2369653" cy="1891003"/>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3048000" y="4114800"/>
            <a:ext cx="3420337" cy="2390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19"/>
          <p:cNvPicPr>
            <a:picLocks noChangeAspect="1" noChangeArrowheads="1"/>
          </p:cNvPicPr>
          <p:nvPr/>
        </p:nvPicPr>
        <p:blipFill rotWithShape="1">
          <a:blip r:embed="rId8" cstate="screen">
            <a:extLst>
              <a:ext uri="{28A0092B-C50C-407E-A947-70E740481C1C}">
                <a14:useLocalDpi xmlns:a14="http://schemas.microsoft.com/office/drawing/2010/main"/>
              </a:ext>
            </a:extLst>
          </a:blip>
          <a:srcRect/>
          <a:stretch/>
        </p:blipFill>
        <p:spPr bwMode="auto">
          <a:xfrm>
            <a:off x="6781800" y="933095"/>
            <a:ext cx="1971673" cy="2715575"/>
          </a:xfrm>
          <a:prstGeom prst="rect">
            <a:avLst/>
          </a:prstGeom>
          <a:noFill/>
          <a:ln w="9525">
            <a:solidFill>
              <a:srgbClr val="0000FF"/>
            </a:solidFill>
            <a:miter lim="800000"/>
            <a:headEnd/>
            <a:tailEnd/>
          </a:ln>
        </p:spPr>
      </p:pic>
    </p:spTree>
    <p:extLst>
      <p:ext uri="{BB962C8B-B14F-4D97-AF65-F5344CB8AC3E}">
        <p14:creationId xmlns:p14="http://schemas.microsoft.com/office/powerpoint/2010/main" val="108822055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238780"/>
            <a:ext cx="9067800" cy="523220"/>
          </a:xfrm>
          <a:prstGeom prst="rect">
            <a:avLst/>
          </a:prstGeom>
        </p:spPr>
        <p:txBody>
          <a:bodyPr wrap="square">
            <a:spAutoFit/>
          </a:bodyPr>
          <a:lstStyle/>
          <a:p>
            <a:pPr algn="ctr"/>
            <a:r>
              <a:rPr lang="en-US" altLang="en-US" sz="2800" b="1" i="1" dirty="0" smtClean="0">
                <a:solidFill>
                  <a:srgbClr val="000066"/>
                </a:solidFill>
                <a:cs typeface="Arial" panose="020B0604020202020204" pitchFamily="34" charset="0"/>
              </a:rPr>
              <a:t>Planned Research – </a:t>
            </a:r>
            <a:r>
              <a:rPr lang="en-US" altLang="en-US" sz="2800" b="1" i="1" dirty="0" smtClean="0">
                <a:cs typeface="Arial" panose="020B0604020202020204" pitchFamily="34" charset="0"/>
              </a:rPr>
              <a:t>Kelp fate and transport</a:t>
            </a:r>
            <a:endParaRPr lang="en-US" altLang="en-US" sz="2800" b="1" i="1" dirty="0">
              <a:cs typeface="Arial" panose="020B0604020202020204" pitchFamily="34" charset="0"/>
            </a:endParaRPr>
          </a:p>
        </p:txBody>
      </p:sp>
      <p:pic>
        <p:nvPicPr>
          <p:cNvPr id="83970" name="Picture 2" descr="X:\internal\images\Photos\Species Images\Invertebrates\Pugettia_producta.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57200" y="984319"/>
            <a:ext cx="2971800" cy="209314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Frond_turnover_diver_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972136" y="1004869"/>
            <a:ext cx="2821799" cy="21106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KelpTrackingFlyer copy.pdf"/>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66700" y="3886200"/>
            <a:ext cx="2065717" cy="2673281"/>
          </a:xfrm>
          <a:prstGeom prst="rect">
            <a:avLst/>
          </a:prstGeom>
        </p:spPr>
      </p:pic>
      <p:pic>
        <p:nvPicPr>
          <p:cNvPr id="9" name="Picture 8"/>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093550" y="3505200"/>
            <a:ext cx="2069250" cy="30524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304800" y="3137577"/>
            <a:ext cx="3657600" cy="646331"/>
          </a:xfrm>
          <a:prstGeom prst="rect">
            <a:avLst/>
          </a:prstGeom>
          <a:noFill/>
        </p:spPr>
        <p:txBody>
          <a:bodyPr wrap="square" rtlCol="0">
            <a:spAutoFit/>
          </a:bodyPr>
          <a:lstStyle/>
          <a:p>
            <a:r>
              <a:rPr lang="en-US" dirty="0"/>
              <a:t>Quantify the amount </a:t>
            </a:r>
            <a:r>
              <a:rPr lang="en-US" dirty="0" smtClean="0"/>
              <a:t>of kelp NPP  </a:t>
            </a:r>
            <a:r>
              <a:rPr lang="en-US" dirty="0"/>
              <a:t>consumed by forest </a:t>
            </a:r>
            <a:r>
              <a:rPr lang="en-US" dirty="0" smtClean="0"/>
              <a:t>grazers</a:t>
            </a:r>
            <a:endParaRPr lang="en-US" dirty="0"/>
          </a:p>
        </p:txBody>
      </p:sp>
      <p:sp>
        <p:nvSpPr>
          <p:cNvPr id="10" name="TextBox 9"/>
          <p:cNvSpPr txBox="1"/>
          <p:nvPr/>
        </p:nvSpPr>
        <p:spPr>
          <a:xfrm>
            <a:off x="4343400" y="1012355"/>
            <a:ext cx="1629936" cy="2031325"/>
          </a:xfrm>
          <a:prstGeom prst="rect">
            <a:avLst/>
          </a:prstGeom>
          <a:noFill/>
        </p:spPr>
        <p:txBody>
          <a:bodyPr wrap="square" rtlCol="0">
            <a:spAutoFit/>
          </a:bodyPr>
          <a:lstStyle/>
          <a:p>
            <a:r>
              <a:rPr lang="en-US" dirty="0"/>
              <a:t>Incorporate </a:t>
            </a:r>
            <a:r>
              <a:rPr lang="en-US" dirty="0" smtClean="0"/>
              <a:t>losses due to exudation</a:t>
            </a:r>
            <a:r>
              <a:rPr lang="en-US" dirty="0"/>
              <a:t>, senescence </a:t>
            </a:r>
            <a:r>
              <a:rPr lang="en-US" dirty="0" smtClean="0"/>
              <a:t>&amp; </a:t>
            </a:r>
            <a:r>
              <a:rPr lang="en-US" dirty="0"/>
              <a:t>grazing into </a:t>
            </a:r>
            <a:r>
              <a:rPr lang="en-US" dirty="0" smtClean="0"/>
              <a:t>estimates of kelp </a:t>
            </a:r>
            <a:r>
              <a:rPr lang="en-US" dirty="0"/>
              <a:t>NPP </a:t>
            </a:r>
          </a:p>
        </p:txBody>
      </p:sp>
      <p:sp>
        <p:nvSpPr>
          <p:cNvPr id="11" name="TextBox 10"/>
          <p:cNvSpPr txBox="1"/>
          <p:nvPr/>
        </p:nvSpPr>
        <p:spPr>
          <a:xfrm>
            <a:off x="7162800" y="3844938"/>
            <a:ext cx="1905000" cy="2031325"/>
          </a:xfrm>
          <a:prstGeom prst="rect">
            <a:avLst/>
          </a:prstGeom>
          <a:noFill/>
        </p:spPr>
        <p:txBody>
          <a:bodyPr wrap="square" rtlCol="0">
            <a:spAutoFit/>
          </a:bodyPr>
          <a:lstStyle/>
          <a:p>
            <a:r>
              <a:rPr lang="en-US" dirty="0"/>
              <a:t>Microbial remineralization experiments to determine the fraction of </a:t>
            </a:r>
            <a:r>
              <a:rPr lang="en-US" dirty="0" smtClean="0"/>
              <a:t>DOC export that </a:t>
            </a:r>
            <a:r>
              <a:rPr lang="en-US" dirty="0"/>
              <a:t>is </a:t>
            </a:r>
            <a:r>
              <a:rPr lang="en-US" dirty="0" smtClean="0"/>
              <a:t>bioavailable</a:t>
            </a:r>
            <a:endParaRPr lang="en-US" dirty="0"/>
          </a:p>
        </p:txBody>
      </p:sp>
      <p:sp>
        <p:nvSpPr>
          <p:cNvPr id="12" name="TextBox 11"/>
          <p:cNvSpPr txBox="1"/>
          <p:nvPr/>
        </p:nvSpPr>
        <p:spPr>
          <a:xfrm>
            <a:off x="2420549" y="4343400"/>
            <a:ext cx="2113351" cy="2031325"/>
          </a:xfrm>
          <a:prstGeom prst="rect">
            <a:avLst/>
          </a:prstGeom>
          <a:noFill/>
        </p:spPr>
        <p:txBody>
          <a:bodyPr wrap="square" rtlCol="0">
            <a:spAutoFit/>
          </a:bodyPr>
          <a:lstStyle/>
          <a:p>
            <a:r>
              <a:rPr lang="en-US" dirty="0"/>
              <a:t>Expand studies of kelp loss to quantify processes affecting the delivery and retention of kelp wrack on beaches</a:t>
            </a:r>
          </a:p>
        </p:txBody>
      </p:sp>
    </p:spTree>
    <p:extLst>
      <p:ext uri="{BB962C8B-B14F-4D97-AF65-F5344CB8AC3E}">
        <p14:creationId xmlns:p14="http://schemas.microsoft.com/office/powerpoint/2010/main" val="102746525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6"/>
          <p:cNvSpPr txBox="1">
            <a:spLocks noChangeArrowheads="1"/>
          </p:cNvSpPr>
          <p:nvPr/>
        </p:nvSpPr>
        <p:spPr bwMode="auto">
          <a:xfrm>
            <a:off x="102266" y="391180"/>
            <a:ext cx="89916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2800" b="1" i="1" dirty="0" smtClean="0">
                <a:solidFill>
                  <a:srgbClr val="000066"/>
                </a:solidFill>
                <a:cs typeface="Arial" panose="020B0604020202020204" pitchFamily="34" charset="0"/>
              </a:rPr>
              <a:t>SBC III: Disturbance</a:t>
            </a:r>
            <a:endParaRPr lang="en-US" altLang="en-US" sz="2800" b="1" i="1" dirty="0">
              <a:solidFill>
                <a:srgbClr val="000066"/>
              </a:solidFill>
              <a:cs typeface="Arial" panose="020B0604020202020204" pitchFamily="34" charset="0"/>
            </a:endParaRPr>
          </a:p>
        </p:txBody>
      </p:sp>
      <p:sp>
        <p:nvSpPr>
          <p:cNvPr id="3" name="Text Box 12"/>
          <p:cNvSpPr txBox="1">
            <a:spLocks noChangeArrowheads="1"/>
          </p:cNvSpPr>
          <p:nvPr/>
        </p:nvSpPr>
        <p:spPr bwMode="auto">
          <a:xfrm>
            <a:off x="317054" y="4495800"/>
            <a:ext cx="4033625" cy="1631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en-US" sz="2000" dirty="0" smtClean="0"/>
              <a:t>Disturbance from waves </a:t>
            </a:r>
            <a:r>
              <a:rPr lang="en-US" altLang="en-US" sz="2000" dirty="0" smtClean="0"/>
              <a:t>and fishing </a:t>
            </a:r>
            <a:r>
              <a:rPr lang="en-US" sz="2000" dirty="0" smtClean="0"/>
              <a:t>interacts </a:t>
            </a:r>
            <a:r>
              <a:rPr lang="en-US" sz="2000" dirty="0" smtClean="0"/>
              <a:t>with bottom-up and top-down forcing to control primary production and the trophic structure of kelp forests</a:t>
            </a:r>
            <a:endParaRPr lang="en-US" altLang="en-US" sz="2000" dirty="0" smtClean="0"/>
          </a:p>
        </p:txBody>
      </p:sp>
      <p:pic>
        <p:nvPicPr>
          <p:cNvPr id="91139" name="Picture 3"/>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77966" y="1615264"/>
            <a:ext cx="3965434" cy="27176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4994" name="Picture 2" descr="X:\internal\images\Photos\Research images\Watershed research\fire images\SBFirefromsea.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105400" y="1585134"/>
            <a:ext cx="3662361" cy="2747829"/>
          </a:xfrm>
          <a:prstGeom prst="rect">
            <a:avLst/>
          </a:prstGeom>
          <a:noFill/>
          <a:extLst>
            <a:ext uri="{909E8E84-426E-40DD-AFC4-6F175D3DCCD1}">
              <a14:hiddenFill xmlns:a14="http://schemas.microsoft.com/office/drawing/2010/main">
                <a:solidFill>
                  <a:srgbClr val="FFFFFF"/>
                </a:solidFill>
              </a14:hiddenFill>
            </a:ext>
          </a:extLst>
        </p:spPr>
      </p:pic>
      <p:sp>
        <p:nvSpPr>
          <p:cNvPr id="6" name="Text Box 12"/>
          <p:cNvSpPr txBox="1">
            <a:spLocks noChangeArrowheads="1"/>
          </p:cNvSpPr>
          <p:nvPr/>
        </p:nvSpPr>
        <p:spPr bwMode="auto">
          <a:xfrm>
            <a:off x="5073535" y="4495800"/>
            <a:ext cx="3694226" cy="1631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en-US" sz="2000" dirty="0" smtClean="0"/>
              <a:t>Fire </a:t>
            </a:r>
            <a:r>
              <a:rPr lang="en-US" altLang="en-US" sz="2000" dirty="0" smtClean="0"/>
              <a:t>affects materials delivered to the ocean from land by drastically altering </a:t>
            </a:r>
            <a:r>
              <a:rPr lang="en-US" altLang="en-US" sz="2000" dirty="0" smtClean="0"/>
              <a:t>land cover, organic matter, soil chemistry, runoff  and </a:t>
            </a:r>
            <a:r>
              <a:rPr lang="en-US" altLang="en-US" sz="2000" dirty="0" smtClean="0"/>
              <a:t>erosion</a:t>
            </a:r>
            <a:endParaRPr lang="en-US" altLang="en-US" sz="2000" dirty="0" smtClean="0"/>
          </a:p>
        </p:txBody>
      </p:sp>
    </p:spTree>
    <p:extLst>
      <p:ext uri="{BB962C8B-B14F-4D97-AF65-F5344CB8AC3E}">
        <p14:creationId xmlns:p14="http://schemas.microsoft.com/office/powerpoint/2010/main" val="60278779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6"/>
          <p:cNvSpPr txBox="1">
            <a:spLocks noChangeArrowheads="1"/>
          </p:cNvSpPr>
          <p:nvPr/>
        </p:nvSpPr>
        <p:spPr bwMode="auto">
          <a:xfrm>
            <a:off x="102266" y="314980"/>
            <a:ext cx="89916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2800" b="1" i="1" dirty="0" smtClean="0">
                <a:solidFill>
                  <a:srgbClr val="000066"/>
                </a:solidFill>
                <a:cs typeface="Arial" panose="020B0604020202020204" pitchFamily="34" charset="0"/>
              </a:rPr>
              <a:t>SBC III: Disturbance – </a:t>
            </a:r>
            <a:r>
              <a:rPr lang="en-US" altLang="en-US" sz="2800" b="1" i="1" dirty="0" smtClean="0">
                <a:cs typeface="Arial" panose="020B0604020202020204" pitchFamily="34" charset="0"/>
              </a:rPr>
              <a:t>Kelp forest</a:t>
            </a:r>
            <a:endParaRPr lang="en-US" altLang="en-US" sz="2800" b="1" i="1" dirty="0">
              <a:cs typeface="Arial" panose="020B0604020202020204" pitchFamily="34" charset="0"/>
            </a:endParaRPr>
          </a:p>
        </p:txBody>
      </p:sp>
      <p:sp>
        <p:nvSpPr>
          <p:cNvPr id="4" name="TextBox 3"/>
          <p:cNvSpPr txBox="1"/>
          <p:nvPr/>
        </p:nvSpPr>
        <p:spPr>
          <a:xfrm>
            <a:off x="130841" y="785620"/>
            <a:ext cx="3243196" cy="461665"/>
          </a:xfrm>
          <a:prstGeom prst="rect">
            <a:avLst/>
          </a:prstGeom>
          <a:noFill/>
        </p:spPr>
        <p:txBody>
          <a:bodyPr wrap="none" rtlCol="0">
            <a:spAutoFit/>
          </a:bodyPr>
          <a:lstStyle/>
          <a:p>
            <a:r>
              <a:rPr lang="en-US" altLang="en-US" sz="2400" b="1" dirty="0"/>
              <a:t>SBC </a:t>
            </a:r>
            <a:r>
              <a:rPr lang="en-US" altLang="en-US" sz="2400" b="1" dirty="0" smtClean="0"/>
              <a:t>III results </a:t>
            </a:r>
            <a:r>
              <a:rPr lang="en-US" altLang="en-US" sz="2400" b="1" dirty="0"/>
              <a:t>show</a:t>
            </a:r>
            <a:r>
              <a:rPr lang="en-US" altLang="en-US" sz="2400" b="1" dirty="0" smtClean="0"/>
              <a:t>:</a:t>
            </a:r>
            <a:endParaRPr lang="en-US" altLang="en-US" sz="2400" dirty="0"/>
          </a:p>
        </p:txBody>
      </p:sp>
      <p:sp>
        <p:nvSpPr>
          <p:cNvPr id="5" name="Rectangle 4"/>
          <p:cNvSpPr/>
          <p:nvPr/>
        </p:nvSpPr>
        <p:spPr>
          <a:xfrm>
            <a:off x="3200400" y="1368878"/>
            <a:ext cx="5257800" cy="1277273"/>
          </a:xfrm>
          <a:prstGeom prst="rect">
            <a:avLst/>
          </a:prstGeom>
        </p:spPr>
        <p:txBody>
          <a:bodyPr wrap="square">
            <a:spAutoFit/>
          </a:bodyPr>
          <a:lstStyle/>
          <a:p>
            <a:pPr marL="285750" lvl="1" indent="-285750">
              <a:spcBef>
                <a:spcPts val="600"/>
              </a:spcBef>
              <a:buFont typeface="Arial" panose="020B0604020202020204" pitchFamily="34" charset="0"/>
              <a:buChar char="•"/>
            </a:pPr>
            <a:r>
              <a:rPr lang="en-US" altLang="en-US" dirty="0" smtClean="0"/>
              <a:t>Grazing and </a:t>
            </a:r>
            <a:r>
              <a:rPr lang="en-US" altLang="en-US" dirty="0"/>
              <a:t>sedimentation can mask effects of annual kelp loss from winter storms</a:t>
            </a:r>
          </a:p>
          <a:p>
            <a:pPr marL="285750" lvl="1" indent="-285750">
              <a:spcBef>
                <a:spcPts val="600"/>
              </a:spcBef>
              <a:buFont typeface="Arial" panose="020B0604020202020204" pitchFamily="34" charset="0"/>
              <a:buChar char="•"/>
            </a:pPr>
            <a:r>
              <a:rPr lang="en-US" altLang="en-US" dirty="0" smtClean="0"/>
              <a:t>Annual kelp loss leads to large changes in community structure, but not community NPP</a:t>
            </a:r>
            <a:endParaRPr lang="en-US" altLang="en-US" dirty="0"/>
          </a:p>
        </p:txBody>
      </p:sp>
      <p:pic>
        <p:nvPicPr>
          <p:cNvPr id="7" name="Picture 4" descr="http://californiampas.org/pubs/No-Fishing-sign-FINAL-8-11-2010.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30613" y="3820273"/>
            <a:ext cx="1860187" cy="1860187"/>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111790" y="5657671"/>
            <a:ext cx="3622009" cy="923330"/>
          </a:xfrm>
          <a:prstGeom prst="rect">
            <a:avLst/>
          </a:prstGeom>
        </p:spPr>
        <p:txBody>
          <a:bodyPr wrap="square">
            <a:spAutoFit/>
          </a:bodyPr>
          <a:lstStyle/>
          <a:p>
            <a:pPr marL="0" lvl="1"/>
            <a:r>
              <a:rPr lang="en-US" altLang="en-US" dirty="0" smtClean="0"/>
              <a:t>Rapid numerical responses and delayed behavioral responses in the absence of fishing</a:t>
            </a:r>
            <a:endParaRPr lang="en-US" altLang="en-US" dirty="0"/>
          </a:p>
        </p:txBody>
      </p:sp>
      <p:grpSp>
        <p:nvGrpSpPr>
          <p:cNvPr id="10" name="Group 3"/>
          <p:cNvGrpSpPr>
            <a:grpSpLocks noChangeAspect="1"/>
          </p:cNvGrpSpPr>
          <p:nvPr/>
        </p:nvGrpSpPr>
        <p:grpSpPr bwMode="auto">
          <a:xfrm>
            <a:off x="3844003" y="3346366"/>
            <a:ext cx="4980370" cy="1805706"/>
            <a:chOff x="371475" y="8628531"/>
            <a:chExt cx="3556000" cy="1290169"/>
          </a:xfrm>
        </p:grpSpPr>
        <p:grpSp>
          <p:nvGrpSpPr>
            <p:cNvPr id="11" name="Group 64"/>
            <p:cNvGrpSpPr>
              <a:grpSpLocks noChangeAspect="1"/>
            </p:cNvGrpSpPr>
            <p:nvPr/>
          </p:nvGrpSpPr>
          <p:grpSpPr bwMode="auto">
            <a:xfrm>
              <a:off x="427038" y="8628531"/>
              <a:ext cx="3500437" cy="1269531"/>
              <a:chOff x="193067" y="1483569"/>
              <a:chExt cx="8792711" cy="3189501"/>
            </a:xfrm>
          </p:grpSpPr>
          <p:pic>
            <p:nvPicPr>
              <p:cNvPr id="14" name="Picture 65"/>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193067" y="3208692"/>
                <a:ext cx="8792711" cy="1464378"/>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5" name="Picture 66" descr="Kelp_Patch_Figure.pdf"/>
              <p:cNvPicPr>
                <a:picLocks noChangeAspect="1"/>
              </p:cNvPicPr>
              <p:nvPr/>
            </p:nvPicPr>
            <p:blipFill>
              <a:blip r:embed="rId5" cstate="screen">
                <a:extLst>
                  <a:ext uri="{28A0092B-C50C-407E-A947-70E740481C1C}">
                    <a14:useLocalDpi xmlns:a14="http://schemas.microsoft.com/office/drawing/2010/main"/>
                  </a:ext>
                </a:extLst>
              </a:blip>
              <a:srcRect l="17793" t="20937" r="9560" b="63268"/>
              <a:stretch>
                <a:fillRect/>
              </a:stretch>
            </p:blipFill>
            <p:spPr bwMode="auto">
              <a:xfrm>
                <a:off x="194696" y="1483569"/>
                <a:ext cx="8789453" cy="1437584"/>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6" name="Left Arrow 15"/>
              <p:cNvSpPr/>
              <p:nvPr/>
            </p:nvSpPr>
            <p:spPr>
              <a:xfrm rot="16200000">
                <a:off x="4018035" y="2830505"/>
                <a:ext cx="1036895" cy="543266"/>
              </a:xfrm>
              <a:prstGeom prst="leftArrow">
                <a:avLst/>
              </a:prstGeom>
              <a:solidFill>
                <a:srgbClr val="E3CE37"/>
              </a:solidFill>
              <a:ln w="127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cs typeface="Arial"/>
                </a:endParaRPr>
              </a:p>
            </p:txBody>
          </p:sp>
        </p:grpSp>
        <p:sp>
          <p:nvSpPr>
            <p:cNvPr id="12" name="Title 1"/>
            <p:cNvSpPr txBox="1">
              <a:spLocks/>
            </p:cNvSpPr>
            <p:nvPr/>
          </p:nvSpPr>
          <p:spPr bwMode="auto">
            <a:xfrm>
              <a:off x="371475" y="8941268"/>
              <a:ext cx="177165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itchFamily="34" charset="0"/>
                  <a:ea typeface="ＭＳ Ｐゴシック" pitchFamily="34" charset="-128"/>
                </a:defRPr>
              </a:lvl1pPr>
              <a:lvl2pPr marL="742950" indent="-285750">
                <a:spcBef>
                  <a:spcPct val="20000"/>
                </a:spcBef>
                <a:buChar char="–"/>
                <a:defRPr sz="2800">
                  <a:solidFill>
                    <a:schemeClr val="tx1"/>
                  </a:solidFill>
                  <a:latin typeface="Arial" pitchFamily="34" charset="0"/>
                  <a:ea typeface="ＭＳ Ｐゴシック" pitchFamily="34" charset="-128"/>
                </a:defRPr>
              </a:lvl2pPr>
              <a:lvl3pPr marL="1143000" indent="-228600">
                <a:spcBef>
                  <a:spcPct val="20000"/>
                </a:spcBef>
                <a:buChar char="•"/>
                <a:defRPr sz="2400">
                  <a:solidFill>
                    <a:schemeClr val="tx1"/>
                  </a:solidFill>
                  <a:latin typeface="Arial" pitchFamily="34" charset="0"/>
                  <a:ea typeface="ＭＳ Ｐゴシック" pitchFamily="34" charset="-128"/>
                </a:defRPr>
              </a:lvl3pPr>
              <a:lvl4pPr marL="1600200" indent="-228600">
                <a:spcBef>
                  <a:spcPct val="20000"/>
                </a:spcBef>
                <a:buChar char="–"/>
                <a:defRPr sz="2000">
                  <a:solidFill>
                    <a:schemeClr val="tx1"/>
                  </a:solidFill>
                  <a:latin typeface="Arial" pitchFamily="34" charset="0"/>
                  <a:ea typeface="ＭＳ Ｐゴシック" pitchFamily="34" charset="-128"/>
                </a:defRPr>
              </a:lvl4pPr>
              <a:lvl5pPr marL="2057400" indent="-228600">
                <a:spcBef>
                  <a:spcPct val="20000"/>
                </a:spcBef>
                <a:buChar char="»"/>
                <a:defRPr sz="20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9pPr>
            </a:lstStyle>
            <a:p>
              <a:pPr>
                <a:spcBef>
                  <a:spcPct val="0"/>
                </a:spcBef>
                <a:buFontTx/>
                <a:buNone/>
              </a:pPr>
              <a:r>
                <a:rPr lang="en-US" altLang="en-US" sz="1200">
                  <a:solidFill>
                    <a:srgbClr val="FFFFFF"/>
                  </a:solidFill>
                  <a:cs typeface="Arial" pitchFamily="34" charset="0"/>
                </a:rPr>
                <a:t>Landsat kelp cover</a:t>
              </a:r>
              <a:endParaRPr lang="en-US" altLang="en-US" sz="1200" i="1">
                <a:solidFill>
                  <a:srgbClr val="FFFFFF"/>
                </a:solidFill>
                <a:cs typeface="Arial" pitchFamily="34" charset="0"/>
              </a:endParaRPr>
            </a:p>
          </p:txBody>
        </p:sp>
        <p:sp>
          <p:nvSpPr>
            <p:cNvPr id="13" name="Title 1"/>
            <p:cNvSpPr txBox="1">
              <a:spLocks/>
            </p:cNvSpPr>
            <p:nvPr/>
          </p:nvSpPr>
          <p:spPr bwMode="auto">
            <a:xfrm>
              <a:off x="376238" y="9644063"/>
              <a:ext cx="1909762"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itchFamily="34" charset="0"/>
                  <a:ea typeface="ＭＳ Ｐゴシック" pitchFamily="34" charset="-128"/>
                </a:defRPr>
              </a:lvl1pPr>
              <a:lvl2pPr marL="742950" indent="-285750">
                <a:spcBef>
                  <a:spcPct val="20000"/>
                </a:spcBef>
                <a:buChar char="–"/>
                <a:defRPr sz="2800">
                  <a:solidFill>
                    <a:schemeClr val="tx1"/>
                  </a:solidFill>
                  <a:latin typeface="Arial" pitchFamily="34" charset="0"/>
                  <a:ea typeface="ＭＳ Ｐゴシック" pitchFamily="34" charset="-128"/>
                </a:defRPr>
              </a:lvl2pPr>
              <a:lvl3pPr marL="1143000" indent="-228600">
                <a:spcBef>
                  <a:spcPct val="20000"/>
                </a:spcBef>
                <a:buChar char="•"/>
                <a:defRPr sz="2400">
                  <a:solidFill>
                    <a:schemeClr val="tx1"/>
                  </a:solidFill>
                  <a:latin typeface="Arial" pitchFamily="34" charset="0"/>
                  <a:ea typeface="ＭＳ Ｐゴシック" pitchFamily="34" charset="-128"/>
                </a:defRPr>
              </a:lvl3pPr>
              <a:lvl4pPr marL="1600200" indent="-228600">
                <a:spcBef>
                  <a:spcPct val="20000"/>
                </a:spcBef>
                <a:buChar char="–"/>
                <a:defRPr sz="2000">
                  <a:solidFill>
                    <a:schemeClr val="tx1"/>
                  </a:solidFill>
                  <a:latin typeface="Arial" pitchFamily="34" charset="0"/>
                  <a:ea typeface="ＭＳ Ｐゴシック" pitchFamily="34" charset="-128"/>
                </a:defRPr>
              </a:lvl4pPr>
              <a:lvl5pPr marL="2057400" indent="-228600">
                <a:spcBef>
                  <a:spcPct val="20000"/>
                </a:spcBef>
                <a:buChar char="»"/>
                <a:defRPr sz="20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9pPr>
            </a:lstStyle>
            <a:p>
              <a:pPr>
                <a:spcBef>
                  <a:spcPct val="0"/>
                </a:spcBef>
                <a:buFontTx/>
                <a:buNone/>
              </a:pPr>
              <a:r>
                <a:rPr lang="en-US" altLang="en-US" sz="1200">
                  <a:solidFill>
                    <a:srgbClr val="FFFFFF"/>
                  </a:solidFill>
                  <a:cs typeface="Arial" pitchFamily="34" charset="0"/>
                </a:rPr>
                <a:t>Kelp patches</a:t>
              </a:r>
              <a:endParaRPr lang="en-US" altLang="en-US" sz="1200" i="1">
                <a:solidFill>
                  <a:srgbClr val="FFFFFF"/>
                </a:solidFill>
                <a:cs typeface="Arial" pitchFamily="34" charset="0"/>
              </a:endParaRPr>
            </a:p>
          </p:txBody>
        </p:sp>
      </p:grpSp>
      <p:sp>
        <p:nvSpPr>
          <p:cNvPr id="6" name="TextBox 5"/>
          <p:cNvSpPr txBox="1"/>
          <p:nvPr/>
        </p:nvSpPr>
        <p:spPr>
          <a:xfrm>
            <a:off x="3769524" y="5152072"/>
            <a:ext cx="4993476" cy="1477328"/>
          </a:xfrm>
          <a:prstGeom prst="rect">
            <a:avLst/>
          </a:prstGeom>
          <a:noFill/>
        </p:spPr>
        <p:txBody>
          <a:bodyPr wrap="square" rtlCol="0">
            <a:spAutoFit/>
          </a:bodyPr>
          <a:lstStyle/>
          <a:p>
            <a:pPr marL="285750" indent="-285750">
              <a:buFont typeface="Arial" panose="020B0604020202020204" pitchFamily="34" charset="0"/>
              <a:buChar char="•"/>
            </a:pPr>
            <a:r>
              <a:rPr lang="en-US" altLang="en-US" dirty="0"/>
              <a:t>Recovery of local populations of giant kelp dependent on connectivity with other local populations </a:t>
            </a:r>
            <a:endParaRPr lang="en-US" altLang="en-US" dirty="0" smtClean="0"/>
          </a:p>
          <a:p>
            <a:pPr marL="285750" indent="-285750">
              <a:buFont typeface="Arial" panose="020B0604020202020204" pitchFamily="34" charset="0"/>
              <a:buChar char="•"/>
            </a:pPr>
            <a:r>
              <a:rPr lang="en-US" dirty="0" smtClean="0"/>
              <a:t>Population fecundity not dispersal drives connectivity</a:t>
            </a:r>
            <a:endParaRPr lang="en-US" dirty="0"/>
          </a:p>
        </p:txBody>
      </p:sp>
      <p:grpSp>
        <p:nvGrpSpPr>
          <p:cNvPr id="9" name="Group 8"/>
          <p:cNvGrpSpPr/>
          <p:nvPr/>
        </p:nvGrpSpPr>
        <p:grpSpPr>
          <a:xfrm>
            <a:off x="266700" y="1399685"/>
            <a:ext cx="3222663" cy="2181715"/>
            <a:chOff x="266700" y="1323485"/>
            <a:chExt cx="3222663" cy="2181715"/>
          </a:xfrm>
        </p:grpSpPr>
        <p:pic>
          <p:nvPicPr>
            <p:cNvPr id="86018" name="Picture 2" descr="C:\Users\Dan Reed\My Pictures\drawings\LTER\kelp removal experiment.jpg"/>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266700" y="1323485"/>
              <a:ext cx="3107337" cy="218171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133600" y="1595199"/>
              <a:ext cx="1355763" cy="523220"/>
            </a:xfrm>
            <a:prstGeom prst="rect">
              <a:avLst/>
            </a:prstGeom>
            <a:noFill/>
          </p:spPr>
          <p:txBody>
            <a:bodyPr wrap="square" rtlCol="0">
              <a:spAutoFit/>
            </a:bodyPr>
            <a:lstStyle/>
            <a:p>
              <a:r>
                <a:rPr lang="en-US" sz="1400" dirty="0" smtClean="0"/>
                <a:t>Long-term experiment</a:t>
              </a:r>
              <a:endParaRPr lang="en-US" sz="1400" dirty="0"/>
            </a:p>
          </p:txBody>
        </p:sp>
      </p:grpSp>
    </p:spTree>
    <p:extLst>
      <p:ext uri="{BB962C8B-B14F-4D97-AF65-F5344CB8AC3E}">
        <p14:creationId xmlns:p14="http://schemas.microsoft.com/office/powerpoint/2010/main" val="247586730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6"/>
          <p:cNvSpPr txBox="1">
            <a:spLocks noChangeArrowheads="1"/>
          </p:cNvSpPr>
          <p:nvPr/>
        </p:nvSpPr>
        <p:spPr bwMode="auto">
          <a:xfrm>
            <a:off x="102266" y="238780"/>
            <a:ext cx="89916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2800" b="1" i="1" dirty="0" smtClean="0">
                <a:solidFill>
                  <a:srgbClr val="000066"/>
                </a:solidFill>
                <a:cs typeface="Arial" panose="020B0604020202020204" pitchFamily="34" charset="0"/>
              </a:rPr>
              <a:t>SBC III: Disturbance – </a:t>
            </a:r>
            <a:r>
              <a:rPr lang="en-US" altLang="en-US" sz="2800" b="1" i="1" dirty="0" smtClean="0">
                <a:cs typeface="Arial" panose="020B0604020202020204" pitchFamily="34" charset="0"/>
              </a:rPr>
              <a:t>Coastal Watersheds</a:t>
            </a:r>
            <a:endParaRPr lang="en-US" altLang="en-US" sz="2800" b="1" i="1" dirty="0">
              <a:cs typeface="Arial" panose="020B0604020202020204" pitchFamily="34" charset="0"/>
            </a:endParaRPr>
          </a:p>
        </p:txBody>
      </p:sp>
      <p:sp>
        <p:nvSpPr>
          <p:cNvPr id="3" name="TextBox 2"/>
          <p:cNvSpPr txBox="1"/>
          <p:nvPr/>
        </p:nvSpPr>
        <p:spPr>
          <a:xfrm>
            <a:off x="65130" y="795560"/>
            <a:ext cx="3243196" cy="461665"/>
          </a:xfrm>
          <a:prstGeom prst="rect">
            <a:avLst/>
          </a:prstGeom>
          <a:noFill/>
        </p:spPr>
        <p:txBody>
          <a:bodyPr wrap="none" rtlCol="0">
            <a:spAutoFit/>
          </a:bodyPr>
          <a:lstStyle/>
          <a:p>
            <a:r>
              <a:rPr lang="en-US" altLang="en-US" sz="2400" b="1" dirty="0"/>
              <a:t>SBC </a:t>
            </a:r>
            <a:r>
              <a:rPr lang="en-US" altLang="en-US" sz="2400" b="1" dirty="0" smtClean="0"/>
              <a:t>III results </a:t>
            </a:r>
            <a:r>
              <a:rPr lang="en-US" altLang="en-US" sz="2400" b="1" dirty="0"/>
              <a:t>show</a:t>
            </a:r>
            <a:r>
              <a:rPr lang="en-US" altLang="en-US" sz="2400" b="1" dirty="0" smtClean="0"/>
              <a:t>:</a:t>
            </a:r>
            <a:endParaRPr lang="en-US" altLang="en-US" sz="2400" dirty="0"/>
          </a:p>
        </p:txBody>
      </p:sp>
      <p:sp>
        <p:nvSpPr>
          <p:cNvPr id="4" name="TextBox 3"/>
          <p:cNvSpPr txBox="1"/>
          <p:nvPr/>
        </p:nvSpPr>
        <p:spPr>
          <a:xfrm>
            <a:off x="159870" y="1524000"/>
            <a:ext cx="3269130" cy="923330"/>
          </a:xfrm>
          <a:prstGeom prst="rect">
            <a:avLst/>
          </a:prstGeom>
          <a:noFill/>
        </p:spPr>
        <p:txBody>
          <a:bodyPr wrap="square" rtlCol="0">
            <a:spAutoFit/>
          </a:bodyPr>
          <a:lstStyle/>
          <a:p>
            <a:r>
              <a:rPr lang="en-US" dirty="0" smtClean="0"/>
              <a:t>Fire alters soil chemistry to influence N cycling in chaparral ecosystems</a:t>
            </a:r>
            <a:endParaRPr lang="en-US" dirty="0"/>
          </a:p>
        </p:txBody>
      </p:sp>
      <p:sp>
        <p:nvSpPr>
          <p:cNvPr id="5" name="TextBox 4"/>
          <p:cNvSpPr txBox="1"/>
          <p:nvPr/>
        </p:nvSpPr>
        <p:spPr>
          <a:xfrm>
            <a:off x="6252194" y="5410200"/>
            <a:ext cx="2859107" cy="1200329"/>
          </a:xfrm>
          <a:prstGeom prst="rect">
            <a:avLst/>
          </a:prstGeom>
          <a:noFill/>
        </p:spPr>
        <p:txBody>
          <a:bodyPr wrap="square" rtlCol="0">
            <a:spAutoFit/>
          </a:bodyPr>
          <a:lstStyle/>
          <a:p>
            <a:r>
              <a:rPr lang="en-US" dirty="0" smtClean="0"/>
              <a:t>Fire increases the flux of suspended particles delivered to the ocean by coastal streams</a:t>
            </a:r>
            <a:endParaRPr lang="en-US" dirty="0"/>
          </a:p>
        </p:txBody>
      </p:sp>
      <p:sp>
        <p:nvSpPr>
          <p:cNvPr id="6" name="TextBox 5"/>
          <p:cNvSpPr txBox="1"/>
          <p:nvPr/>
        </p:nvSpPr>
        <p:spPr>
          <a:xfrm>
            <a:off x="138249" y="5105400"/>
            <a:ext cx="2667000" cy="1477328"/>
          </a:xfrm>
          <a:prstGeom prst="rect">
            <a:avLst/>
          </a:prstGeom>
          <a:noFill/>
        </p:spPr>
        <p:txBody>
          <a:bodyPr wrap="square" rtlCol="0">
            <a:spAutoFit/>
          </a:bodyPr>
          <a:lstStyle/>
          <a:p>
            <a:r>
              <a:rPr lang="en-US" dirty="0" smtClean="0"/>
              <a:t>Recovery times of the landscape following fire depends on the timing and amount of precipitation </a:t>
            </a:r>
            <a:endParaRPr lang="en-US" dirty="0"/>
          </a:p>
        </p:txBody>
      </p:sp>
      <p:pic>
        <p:nvPicPr>
          <p:cNvPr id="7" name="Picture 6"/>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667000" y="5105400"/>
            <a:ext cx="2743200" cy="1622897"/>
          </a:xfrm>
          <a:prstGeom prst="rect">
            <a:avLst/>
          </a:prstGeom>
          <a:ln>
            <a:noFill/>
          </a:ln>
        </p:spPr>
      </p:pic>
      <p:pic>
        <p:nvPicPr>
          <p:cNvPr id="8" name="Picture 7"/>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66941" y="2472730"/>
            <a:ext cx="3185859" cy="1972271"/>
          </a:xfrm>
          <a:prstGeom prst="rect">
            <a:avLst/>
          </a:prstGeom>
        </p:spPr>
      </p:pic>
      <p:pic>
        <p:nvPicPr>
          <p:cNvPr id="87043" name="Picture 3" descr="X:\internal\images\Photos\LTER landscapes\margin\ArroyoB1.jp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324600" y="1676400"/>
            <a:ext cx="2514600" cy="3779773"/>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2" name="Picture 11"/>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3590842" y="877669"/>
            <a:ext cx="1666958" cy="4126144"/>
          </a:xfrm>
          <a:prstGeom prst="rect">
            <a:avLst/>
          </a:prstGeom>
        </p:spPr>
      </p:pic>
      <p:sp>
        <p:nvSpPr>
          <p:cNvPr id="10" name="TextBox 9"/>
          <p:cNvSpPr txBox="1"/>
          <p:nvPr/>
        </p:nvSpPr>
        <p:spPr>
          <a:xfrm>
            <a:off x="4476907" y="877669"/>
            <a:ext cx="4545934" cy="646331"/>
          </a:xfrm>
          <a:prstGeom prst="rect">
            <a:avLst/>
          </a:prstGeom>
          <a:noFill/>
        </p:spPr>
        <p:txBody>
          <a:bodyPr wrap="square" rtlCol="0">
            <a:spAutoFit/>
          </a:bodyPr>
          <a:lstStyle/>
          <a:p>
            <a:r>
              <a:rPr lang="en-US" dirty="0" smtClean="0"/>
              <a:t>Fire frequencies and sedimentation rates have changed since pre-Spanish times</a:t>
            </a:r>
            <a:endParaRPr lang="en-US" dirty="0"/>
          </a:p>
        </p:txBody>
      </p:sp>
    </p:spTree>
    <p:extLst>
      <p:ext uri="{BB962C8B-B14F-4D97-AF65-F5344CB8AC3E}">
        <p14:creationId xmlns:p14="http://schemas.microsoft.com/office/powerpoint/2010/main" val="26550433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1" name="Picture 2" descr="X:\internal\Awards\LTER III_2012\2012 proposal planning\Tables&amp;Figures\conceptual framework diagram _revised 12-22-11.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953000" y="1524000"/>
            <a:ext cx="3810000" cy="50795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126017" y="1387257"/>
            <a:ext cx="4330700" cy="3108543"/>
          </a:xfrm>
          <a:prstGeom prst="rect">
            <a:avLst/>
          </a:prstGeom>
          <a:noFill/>
        </p:spPr>
        <p:txBody>
          <a:bodyPr wrap="square" rtlCol="0">
            <a:spAutoFit/>
          </a:bodyPr>
          <a:lstStyle/>
          <a:p>
            <a:r>
              <a:rPr lang="en-US" altLang="en-US" sz="2800" b="1" i="1" dirty="0" smtClean="0">
                <a:solidFill>
                  <a:srgbClr val="000066"/>
                </a:solidFill>
              </a:rPr>
              <a:t>Focus:</a:t>
            </a:r>
          </a:p>
          <a:p>
            <a:r>
              <a:rPr lang="en-US" altLang="en-US" sz="2400" b="1" i="1" dirty="0" smtClean="0"/>
              <a:t>Determine how the structure and function of kelp forests and their material exchange with adjacent land and ocean ecosystems are altered by disturbance and climate</a:t>
            </a:r>
            <a:endParaRPr lang="en-US" sz="2400" i="1" dirty="0"/>
          </a:p>
        </p:txBody>
      </p:sp>
      <p:sp>
        <p:nvSpPr>
          <p:cNvPr id="8" name="Text Box 16"/>
          <p:cNvSpPr txBox="1">
            <a:spLocks noChangeArrowheads="1"/>
          </p:cNvSpPr>
          <p:nvPr/>
        </p:nvSpPr>
        <p:spPr bwMode="auto">
          <a:xfrm>
            <a:off x="102266" y="207489"/>
            <a:ext cx="89916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b="1" i="1" dirty="0" smtClean="0">
                <a:solidFill>
                  <a:srgbClr val="000066"/>
                </a:solidFill>
                <a:cs typeface="Arial" panose="020B0604020202020204" pitchFamily="34" charset="0"/>
              </a:rPr>
              <a:t>SBC III: 2012-2018</a:t>
            </a:r>
            <a:endParaRPr lang="en-US" altLang="en-US" b="1" i="1" dirty="0">
              <a:solidFill>
                <a:srgbClr val="000066"/>
              </a:solidFill>
              <a:cs typeface="Arial" panose="020B0604020202020204" pitchFamily="34" charset="0"/>
            </a:endParaRPr>
          </a:p>
        </p:txBody>
      </p:sp>
      <p:sp>
        <p:nvSpPr>
          <p:cNvPr id="4" name="Rounded Rectangle 3"/>
          <p:cNvSpPr/>
          <p:nvPr/>
        </p:nvSpPr>
        <p:spPr>
          <a:xfrm>
            <a:off x="1577989" y="2616153"/>
            <a:ext cx="2796943" cy="381000"/>
          </a:xfrm>
          <a:prstGeom prst="round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p:cNvSpPr/>
          <p:nvPr/>
        </p:nvSpPr>
        <p:spPr>
          <a:xfrm>
            <a:off x="218842" y="4066554"/>
            <a:ext cx="1152758" cy="381000"/>
          </a:xfrm>
          <a:prstGeom prst="roundRect">
            <a:avLst/>
          </a:prstGeom>
          <a:noFill/>
          <a:ln w="38100">
            <a:solidFill>
              <a:srgbClr val="00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9"/>
          <p:cNvSpPr/>
          <p:nvPr/>
        </p:nvSpPr>
        <p:spPr>
          <a:xfrm>
            <a:off x="1730723" y="3691094"/>
            <a:ext cx="1774478" cy="381000"/>
          </a:xfrm>
          <a:prstGeom prst="roundRect">
            <a:avLst/>
          </a:prstGeom>
          <a:noFill/>
          <a:ln w="38100">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2944928" y="833735"/>
            <a:ext cx="3587842" cy="461665"/>
          </a:xfrm>
          <a:prstGeom prst="rect">
            <a:avLst/>
          </a:prstGeom>
          <a:noFill/>
        </p:spPr>
        <p:txBody>
          <a:bodyPr wrap="none" rtlCol="0">
            <a:spAutoFit/>
          </a:bodyPr>
          <a:lstStyle/>
          <a:p>
            <a:r>
              <a:rPr lang="en-US" sz="2400" b="1" dirty="0" smtClean="0"/>
              <a:t>Conceptual Framework</a:t>
            </a:r>
            <a:endParaRPr lang="en-US" sz="2400" b="1" dirty="0"/>
          </a:p>
        </p:txBody>
      </p:sp>
    </p:spTree>
    <p:extLst>
      <p:ext uri="{BB962C8B-B14F-4D97-AF65-F5344CB8AC3E}">
        <p14:creationId xmlns:p14="http://schemas.microsoft.com/office/powerpoint/2010/main" val="3190179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9" grpId="0" animBg="1"/>
      <p:bldP spid="10"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238780"/>
            <a:ext cx="9067800" cy="523220"/>
          </a:xfrm>
          <a:prstGeom prst="rect">
            <a:avLst/>
          </a:prstGeom>
        </p:spPr>
        <p:txBody>
          <a:bodyPr wrap="square">
            <a:spAutoFit/>
          </a:bodyPr>
          <a:lstStyle/>
          <a:p>
            <a:pPr algn="ctr"/>
            <a:r>
              <a:rPr lang="en-US" altLang="en-US" sz="2800" b="1" i="1" dirty="0" smtClean="0">
                <a:solidFill>
                  <a:srgbClr val="000066"/>
                </a:solidFill>
                <a:cs typeface="Arial" panose="020B0604020202020204" pitchFamily="34" charset="0"/>
              </a:rPr>
              <a:t>Planned Research – </a:t>
            </a:r>
            <a:r>
              <a:rPr lang="en-US" altLang="en-US" sz="2800" b="1" i="1" dirty="0" smtClean="0">
                <a:cs typeface="Arial" panose="020B0604020202020204" pitchFamily="34" charset="0"/>
              </a:rPr>
              <a:t>Disturbance</a:t>
            </a:r>
            <a:endParaRPr lang="en-US" altLang="en-US" sz="2800" b="1" i="1" dirty="0">
              <a:cs typeface="Arial" panose="020B0604020202020204" pitchFamily="34" charset="0"/>
            </a:endParaRPr>
          </a:p>
        </p:txBody>
      </p:sp>
      <p:sp>
        <p:nvSpPr>
          <p:cNvPr id="2" name="TextBox 1"/>
          <p:cNvSpPr txBox="1"/>
          <p:nvPr/>
        </p:nvSpPr>
        <p:spPr>
          <a:xfrm>
            <a:off x="228600" y="983330"/>
            <a:ext cx="3886200" cy="923330"/>
          </a:xfrm>
          <a:prstGeom prst="rect">
            <a:avLst/>
          </a:prstGeom>
          <a:noFill/>
        </p:spPr>
        <p:txBody>
          <a:bodyPr wrap="square" rtlCol="0">
            <a:spAutoFit/>
          </a:bodyPr>
          <a:lstStyle/>
          <a:p>
            <a:r>
              <a:rPr lang="en-US" dirty="0"/>
              <a:t>Continue sampling </a:t>
            </a:r>
            <a:r>
              <a:rPr lang="en-US" dirty="0" smtClean="0"/>
              <a:t>to </a:t>
            </a:r>
            <a:r>
              <a:rPr lang="en-US" dirty="0"/>
              <a:t>evaluate trajectories of community change in response </a:t>
            </a:r>
            <a:r>
              <a:rPr lang="en-US" dirty="0" smtClean="0"/>
              <a:t>to fire, kelp </a:t>
            </a:r>
            <a:r>
              <a:rPr lang="en-US" dirty="0"/>
              <a:t>loss </a:t>
            </a:r>
            <a:r>
              <a:rPr lang="en-US" dirty="0" smtClean="0"/>
              <a:t>&amp; fishing</a:t>
            </a:r>
            <a:endParaRPr lang="en-US" dirty="0"/>
          </a:p>
        </p:txBody>
      </p:sp>
      <p:sp>
        <p:nvSpPr>
          <p:cNvPr id="7" name="TextBox 6"/>
          <p:cNvSpPr txBox="1"/>
          <p:nvPr/>
        </p:nvSpPr>
        <p:spPr>
          <a:xfrm>
            <a:off x="4343400" y="3429000"/>
            <a:ext cx="4648199" cy="923330"/>
          </a:xfrm>
          <a:prstGeom prst="rect">
            <a:avLst/>
          </a:prstGeom>
          <a:noFill/>
        </p:spPr>
        <p:txBody>
          <a:bodyPr wrap="square" rtlCol="0">
            <a:spAutoFit/>
          </a:bodyPr>
          <a:lstStyle/>
          <a:p>
            <a:r>
              <a:rPr lang="en-US" dirty="0"/>
              <a:t>Integrate SBC </a:t>
            </a:r>
            <a:r>
              <a:rPr lang="en-US" dirty="0" smtClean="0"/>
              <a:t>data with data from </a:t>
            </a:r>
            <a:r>
              <a:rPr lang="en-US" dirty="0"/>
              <a:t>collaborative partners to evaluate </a:t>
            </a:r>
            <a:r>
              <a:rPr lang="en-US" dirty="0" smtClean="0"/>
              <a:t>broader scale impacts of wave </a:t>
            </a:r>
            <a:r>
              <a:rPr lang="en-US" dirty="0"/>
              <a:t>disturbance </a:t>
            </a:r>
            <a:r>
              <a:rPr lang="en-US" dirty="0" smtClean="0"/>
              <a:t>&amp; fishing</a:t>
            </a:r>
            <a:endParaRPr lang="en-US" dirty="0"/>
          </a:p>
        </p:txBody>
      </p:sp>
      <p:sp>
        <p:nvSpPr>
          <p:cNvPr id="3" name="TextBox 2"/>
          <p:cNvSpPr txBox="1"/>
          <p:nvPr/>
        </p:nvSpPr>
        <p:spPr>
          <a:xfrm>
            <a:off x="4953000" y="5181600"/>
            <a:ext cx="3931921" cy="923330"/>
          </a:xfrm>
          <a:prstGeom prst="rect">
            <a:avLst/>
          </a:prstGeom>
          <a:noFill/>
        </p:spPr>
        <p:txBody>
          <a:bodyPr wrap="square" rtlCol="0">
            <a:spAutoFit/>
          </a:bodyPr>
          <a:lstStyle/>
          <a:p>
            <a:r>
              <a:rPr lang="en-US" dirty="0" smtClean="0"/>
              <a:t>Determine </a:t>
            </a:r>
            <a:r>
              <a:rPr lang="en-US" dirty="0"/>
              <a:t>how </a:t>
            </a:r>
            <a:r>
              <a:rPr lang="en-US" dirty="0" smtClean="0"/>
              <a:t>wave disturbance interacts with </a:t>
            </a:r>
            <a:r>
              <a:rPr lang="en-US" dirty="0"/>
              <a:t>connectivity </a:t>
            </a:r>
            <a:r>
              <a:rPr lang="en-US" dirty="0" smtClean="0"/>
              <a:t>to explain </a:t>
            </a:r>
            <a:r>
              <a:rPr lang="en-US" dirty="0"/>
              <a:t>the biomass dynamics of giant </a:t>
            </a:r>
            <a:r>
              <a:rPr lang="en-US" dirty="0" smtClean="0"/>
              <a:t>kelp</a:t>
            </a:r>
            <a:endParaRPr lang="en-US" dirty="0"/>
          </a:p>
        </p:txBody>
      </p:sp>
      <p:grpSp>
        <p:nvGrpSpPr>
          <p:cNvPr id="10" name="Group 9"/>
          <p:cNvGrpSpPr/>
          <p:nvPr/>
        </p:nvGrpSpPr>
        <p:grpSpPr>
          <a:xfrm>
            <a:off x="4419600" y="1078467"/>
            <a:ext cx="4419600" cy="2392866"/>
            <a:chOff x="4419600" y="1078467"/>
            <a:chExt cx="4419600" cy="2392866"/>
          </a:xfrm>
        </p:grpSpPr>
        <p:pic>
          <p:nvPicPr>
            <p:cNvPr id="9" name="Picture 8" descr="Map.pdf"/>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419600" y="1133109"/>
              <a:ext cx="4419600" cy="2338224"/>
            </a:xfrm>
            <a:prstGeom prst="rect">
              <a:avLst/>
            </a:prstGeom>
          </p:spPr>
        </p:pic>
        <p:sp>
          <p:nvSpPr>
            <p:cNvPr id="8" name="TextBox 7"/>
            <p:cNvSpPr txBox="1"/>
            <p:nvPr/>
          </p:nvSpPr>
          <p:spPr>
            <a:xfrm>
              <a:off x="5257800" y="1078467"/>
              <a:ext cx="2895600" cy="338554"/>
            </a:xfrm>
            <a:prstGeom prst="rect">
              <a:avLst/>
            </a:prstGeom>
            <a:noFill/>
          </p:spPr>
          <p:txBody>
            <a:bodyPr wrap="square" rtlCol="0">
              <a:spAutoFit/>
            </a:bodyPr>
            <a:lstStyle/>
            <a:p>
              <a:r>
                <a:rPr lang="en-US" sz="1600" b="1" dirty="0" smtClean="0">
                  <a:latin typeface="Bodoni MT Condensed" panose="02070606080606020203" pitchFamily="18" charset="0"/>
                </a:rPr>
                <a:t>Research partners in the SB Channel</a:t>
              </a:r>
              <a:endParaRPr lang="en-US" sz="1600" b="1" dirty="0">
                <a:latin typeface="Bodoni MT Condensed" panose="02070606080606020203" pitchFamily="18" charset="0"/>
              </a:endParaRPr>
            </a:p>
          </p:txBody>
        </p:sp>
      </p:grpSp>
      <p:pic>
        <p:nvPicPr>
          <p:cNvPr id="89091" name="Picture 3"/>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307570" y="4724400"/>
            <a:ext cx="4572000" cy="17319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9092" name="Picture 4" descr="X:\internal\images\Photos\LTER landscapes\Fire Images\nasa.gov.jpg"/>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304800" y="1946719"/>
            <a:ext cx="3382435" cy="24728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034519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p:cNvGraphicFramePr>
            <a:graphicFrameLocks noChangeAspect="1"/>
          </p:cNvGraphicFramePr>
          <p:nvPr>
            <p:extLst>
              <p:ext uri="{D42A27DB-BD31-4B8C-83A1-F6EECF244321}">
                <p14:modId xmlns:p14="http://schemas.microsoft.com/office/powerpoint/2010/main" val="1578603984"/>
              </p:ext>
            </p:extLst>
          </p:nvPr>
        </p:nvGraphicFramePr>
        <p:xfrm>
          <a:off x="4447545" y="1143000"/>
          <a:ext cx="3474720" cy="4548143"/>
        </p:xfrm>
        <a:graphic>
          <a:graphicData uri="http://schemas.openxmlformats.org/presentationml/2006/ole">
            <mc:AlternateContent xmlns:mc="http://schemas.openxmlformats.org/markup-compatibility/2006">
              <mc:Choice xmlns:v="urn:schemas-microsoft-com:vml" Requires="v">
                <p:oleObj spid="_x0000_s88110" name="SPW 10.0 Graph" r:id="rId3" imgW="4660560" imgH="6100560" progId="SigmaPlotGraphicObject.9">
                  <p:embed/>
                </p:oleObj>
              </mc:Choice>
              <mc:Fallback>
                <p:oleObj name="SPW 10.0 Graph" r:id="rId3" imgW="4660560" imgH="6100560" progId="SigmaPlotGraphicObject.9">
                  <p:embed/>
                  <p:pic>
                    <p:nvPicPr>
                      <p:cNvPr id="0" name=""/>
                      <p:cNvPicPr/>
                      <p:nvPr/>
                    </p:nvPicPr>
                    <p:blipFill>
                      <a:blip r:embed="rId4"/>
                      <a:stretch>
                        <a:fillRect/>
                      </a:stretch>
                    </p:blipFill>
                    <p:spPr>
                      <a:xfrm>
                        <a:off x="4447545" y="1143000"/>
                        <a:ext cx="3474720" cy="4548143"/>
                      </a:xfrm>
                      <a:prstGeom prst="rect">
                        <a:avLst/>
                      </a:prstGeom>
                    </p:spPr>
                  </p:pic>
                </p:oleObj>
              </mc:Fallback>
            </mc:AlternateContent>
          </a:graphicData>
        </a:graphic>
      </p:graphicFrame>
      <p:pic>
        <p:nvPicPr>
          <p:cNvPr id="12" name="Picture 7" descr="X:\internal\images\Photos\Species Images\Invertebrates\Pisaster_giganteus_6.JPG"/>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7970242" y="4343400"/>
            <a:ext cx="1033272" cy="109728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9" descr="X:\internal\images\Photos\Species Images\Invertebrates\Chaceia_ovoidea_2.jpg"/>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rot="5400000">
            <a:off x="7912478" y="2852225"/>
            <a:ext cx="1097280" cy="1031631"/>
          </a:xfrm>
          <a:prstGeom prst="rect">
            <a:avLst/>
          </a:prstGeom>
          <a:noFill/>
          <a:extLst>
            <a:ext uri="{909E8E84-426E-40DD-AFC4-6F175D3DCCD1}">
              <a14:hiddenFill xmlns:a14="http://schemas.microsoft.com/office/drawing/2010/main">
                <a:solidFill>
                  <a:srgbClr val="FFFFFF"/>
                </a:solidFill>
              </a14:hiddenFill>
            </a:ext>
          </a:extLst>
        </p:spPr>
      </p:pic>
      <p:sp>
        <p:nvSpPr>
          <p:cNvPr id="2" name="Text Box 16"/>
          <p:cNvSpPr txBox="1">
            <a:spLocks noChangeArrowheads="1"/>
          </p:cNvSpPr>
          <p:nvPr/>
        </p:nvSpPr>
        <p:spPr bwMode="auto">
          <a:xfrm>
            <a:off x="102266" y="245090"/>
            <a:ext cx="89916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2800" b="1" i="1" dirty="0" smtClean="0">
                <a:solidFill>
                  <a:srgbClr val="000066"/>
                </a:solidFill>
                <a:cs typeface="Arial" panose="020B0604020202020204" pitchFamily="34" charset="0"/>
              </a:rPr>
              <a:t>SBC III: Climate variation</a:t>
            </a:r>
            <a:endParaRPr lang="en-US" altLang="en-US" sz="2800" b="1" i="1" dirty="0">
              <a:solidFill>
                <a:srgbClr val="000066"/>
              </a:solidFill>
              <a:cs typeface="Arial" panose="020B0604020202020204" pitchFamily="34" charset="0"/>
            </a:endParaRPr>
          </a:p>
        </p:txBody>
      </p:sp>
      <p:sp>
        <p:nvSpPr>
          <p:cNvPr id="10" name="TextBox 9"/>
          <p:cNvSpPr txBox="1"/>
          <p:nvPr/>
        </p:nvSpPr>
        <p:spPr>
          <a:xfrm>
            <a:off x="102266" y="742890"/>
            <a:ext cx="9041734" cy="400110"/>
          </a:xfrm>
          <a:prstGeom prst="rect">
            <a:avLst/>
          </a:prstGeom>
          <a:noFill/>
        </p:spPr>
        <p:txBody>
          <a:bodyPr wrap="square" rtlCol="0">
            <a:spAutoFit/>
          </a:bodyPr>
          <a:lstStyle/>
          <a:p>
            <a:pPr algn="ctr"/>
            <a:r>
              <a:rPr lang="en-US" sz="2000" b="1" dirty="0" smtClean="0"/>
              <a:t>SBC is currently experiencing unprecedented changes in climate</a:t>
            </a:r>
            <a:endParaRPr lang="en-US" sz="2000" b="1" dirty="0"/>
          </a:p>
        </p:txBody>
      </p:sp>
      <p:pic>
        <p:nvPicPr>
          <p:cNvPr id="14" name="Picture 13"/>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7010400" y="5791200"/>
            <a:ext cx="1272091" cy="772496"/>
          </a:xfrm>
          <a:prstGeom prst="rect">
            <a:avLst/>
          </a:prstGeom>
        </p:spPr>
      </p:pic>
      <p:cxnSp>
        <p:nvCxnSpPr>
          <p:cNvPr id="15" name="Straight Arrow Connector 14"/>
          <p:cNvCxnSpPr/>
          <p:nvPr/>
        </p:nvCxnSpPr>
        <p:spPr>
          <a:xfrm flipV="1">
            <a:off x="7239000" y="4800600"/>
            <a:ext cx="265528" cy="109728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4770776" y="5825032"/>
            <a:ext cx="2620624" cy="738664"/>
          </a:xfrm>
          <a:prstGeom prst="rect">
            <a:avLst/>
          </a:prstGeom>
          <a:noFill/>
        </p:spPr>
        <p:txBody>
          <a:bodyPr wrap="square" rtlCol="0">
            <a:spAutoFit/>
          </a:bodyPr>
          <a:lstStyle/>
          <a:p>
            <a:r>
              <a:rPr lang="en-US" sz="1400" i="1" dirty="0" smtClean="0"/>
              <a:t>Pacific sea star disease spread north to south from Alaska to Baja, Mexico</a:t>
            </a:r>
            <a:endParaRPr lang="en-US" sz="1400" i="1" dirty="0"/>
          </a:p>
        </p:txBody>
      </p:sp>
      <p:pic>
        <p:nvPicPr>
          <p:cNvPr id="18" name="Picture 3" descr="C:\Users\Dan Reed\My Pictures\photos\McPeak copyright photos\61386b7f4444c6e5c0e1382e433379fd.jpg"/>
          <p:cNvPicPr>
            <a:picLocks noChangeAspect="1" noChangeArrowheads="1"/>
          </p:cNvPicPr>
          <p:nvPr/>
        </p:nvPicPr>
        <p:blipFill rotWithShape="1">
          <a:blip r:embed="rId8" cstate="screen">
            <a:extLst>
              <a:ext uri="{28A0092B-C50C-407E-A947-70E740481C1C}">
                <a14:useLocalDpi xmlns:a14="http://schemas.microsoft.com/office/drawing/2010/main"/>
              </a:ext>
            </a:extLst>
          </a:blip>
          <a:srcRect/>
          <a:stretch/>
        </p:blipFill>
        <p:spPr bwMode="auto">
          <a:xfrm>
            <a:off x="7946688" y="1288846"/>
            <a:ext cx="968711" cy="1207743"/>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3" name="Object 2"/>
          <p:cNvGraphicFramePr>
            <a:graphicFrameLocks noChangeAspect="1"/>
          </p:cNvGraphicFramePr>
          <p:nvPr>
            <p:extLst>
              <p:ext uri="{D42A27DB-BD31-4B8C-83A1-F6EECF244321}">
                <p14:modId xmlns:p14="http://schemas.microsoft.com/office/powerpoint/2010/main" val="1705360839"/>
              </p:ext>
            </p:extLst>
          </p:nvPr>
        </p:nvGraphicFramePr>
        <p:xfrm>
          <a:off x="457200" y="1259256"/>
          <a:ext cx="3474720" cy="3154779"/>
        </p:xfrm>
        <a:graphic>
          <a:graphicData uri="http://schemas.openxmlformats.org/presentationml/2006/ole">
            <mc:AlternateContent xmlns:mc="http://schemas.openxmlformats.org/markup-compatibility/2006">
              <mc:Choice xmlns:v="urn:schemas-microsoft-com:vml" Requires="v">
                <p:oleObj spid="_x0000_s88111" name="SPW 10.0 Graph" r:id="rId9" imgW="4568040" imgH="4148280" progId="SigmaPlotGraphicObject.9">
                  <p:embed/>
                </p:oleObj>
              </mc:Choice>
              <mc:Fallback>
                <p:oleObj name="SPW 10.0 Graph" r:id="rId9" imgW="4568040" imgH="4148280" progId="SigmaPlotGraphicObject.9">
                  <p:embed/>
                  <p:pic>
                    <p:nvPicPr>
                      <p:cNvPr id="0" name=""/>
                      <p:cNvPicPr/>
                      <p:nvPr/>
                    </p:nvPicPr>
                    <p:blipFill>
                      <a:blip r:embed="rId10"/>
                      <a:stretch>
                        <a:fillRect/>
                      </a:stretch>
                    </p:blipFill>
                    <p:spPr>
                      <a:xfrm>
                        <a:off x="457200" y="1259256"/>
                        <a:ext cx="3474720" cy="3154779"/>
                      </a:xfrm>
                      <a:prstGeom prst="rect">
                        <a:avLst/>
                      </a:prstGeom>
                    </p:spPr>
                  </p:pic>
                </p:oleObj>
              </mc:Fallback>
            </mc:AlternateContent>
          </a:graphicData>
        </a:graphic>
      </p:graphicFrame>
    </p:spTree>
    <p:extLst>
      <p:ext uri="{BB962C8B-B14F-4D97-AF65-F5344CB8AC3E}">
        <p14:creationId xmlns:p14="http://schemas.microsoft.com/office/powerpoint/2010/main" val="602787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66700" y="341293"/>
            <a:ext cx="8610600" cy="954107"/>
          </a:xfrm>
          <a:prstGeom prst="rect">
            <a:avLst/>
          </a:prstGeom>
          <a:noFill/>
        </p:spPr>
        <p:txBody>
          <a:bodyPr wrap="square" rtlCol="0">
            <a:spAutoFit/>
          </a:bodyPr>
          <a:lstStyle/>
          <a:p>
            <a:pPr algn="ctr"/>
            <a:r>
              <a:rPr lang="en-US" sz="2800" b="1" dirty="0" smtClean="0">
                <a:solidFill>
                  <a:srgbClr val="000066"/>
                </a:solidFill>
                <a:latin typeface="Arial" panose="020B0604020202020204" pitchFamily="34" charset="0"/>
                <a:cs typeface="Arial" panose="020B0604020202020204" pitchFamily="34" charset="0"/>
              </a:rPr>
              <a:t>Onset of a very strong ENSO event is coinciding with ongoing Pacific anomalies</a:t>
            </a:r>
            <a:endParaRPr lang="en-US" sz="2800" b="1" dirty="0">
              <a:solidFill>
                <a:srgbClr val="000066"/>
              </a:solidFill>
              <a:latin typeface="Arial" panose="020B0604020202020204" pitchFamily="34" charset="0"/>
              <a:cs typeface="Arial" panose="020B0604020202020204" pitchFamily="34" charset="0"/>
            </a:endParaRPr>
          </a:p>
        </p:txBody>
      </p:sp>
      <p:sp>
        <p:nvSpPr>
          <p:cNvPr id="6" name="TextBox 5"/>
          <p:cNvSpPr txBox="1"/>
          <p:nvPr/>
        </p:nvSpPr>
        <p:spPr>
          <a:xfrm>
            <a:off x="304800" y="4648200"/>
            <a:ext cx="8458200" cy="1015663"/>
          </a:xfrm>
          <a:prstGeom prst="rect">
            <a:avLst/>
          </a:prstGeom>
          <a:noFill/>
        </p:spPr>
        <p:txBody>
          <a:bodyPr wrap="square" rtlCol="0">
            <a:spAutoFit/>
          </a:bodyPr>
          <a:lstStyle/>
          <a:p>
            <a:r>
              <a:rPr lang="en-US" sz="2400" dirty="0" smtClean="0"/>
              <a:t>Potential consequences to SBC include:</a:t>
            </a:r>
          </a:p>
          <a:p>
            <a:pPr marL="342900" indent="-342900">
              <a:buFont typeface="Arial" panose="020B0604020202020204" pitchFamily="34" charset="0"/>
              <a:buChar char="•"/>
            </a:pPr>
            <a:r>
              <a:rPr lang="en-US" dirty="0" smtClean="0"/>
              <a:t>Floods, erosion, </a:t>
            </a:r>
            <a:r>
              <a:rPr lang="en-US" dirty="0" smtClean="0"/>
              <a:t>large waves, </a:t>
            </a:r>
            <a:r>
              <a:rPr lang="en-US" dirty="0" smtClean="0"/>
              <a:t>elevated SST, depressed ocean productivity, altered ocean currents, changes in species distributions</a:t>
            </a:r>
            <a:endParaRPr lang="en-US" dirty="0"/>
          </a:p>
        </p:txBody>
      </p:sp>
      <p:sp>
        <p:nvSpPr>
          <p:cNvPr id="7" name="Down Arrow 6"/>
          <p:cNvSpPr/>
          <p:nvPr/>
        </p:nvSpPr>
        <p:spPr>
          <a:xfrm>
            <a:off x="3987927" y="5597694"/>
            <a:ext cx="294132" cy="562704"/>
          </a:xfrm>
          <a:prstGeom prst="downArrow">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0" y="6180871"/>
            <a:ext cx="9144000" cy="461665"/>
          </a:xfrm>
          <a:prstGeom prst="rect">
            <a:avLst/>
          </a:prstGeom>
          <a:noFill/>
        </p:spPr>
        <p:txBody>
          <a:bodyPr wrap="square" rtlCol="0">
            <a:spAutoFit/>
          </a:bodyPr>
          <a:lstStyle/>
          <a:p>
            <a:pPr algn="ctr"/>
            <a:r>
              <a:rPr lang="en-US" sz="2400" b="1" dirty="0" smtClean="0"/>
              <a:t>Altered material exchange among coastal ecosystems</a:t>
            </a:r>
            <a:endParaRPr lang="en-US" sz="2400" b="1" dirty="0"/>
          </a:p>
        </p:txBody>
      </p:sp>
      <p:grpSp>
        <p:nvGrpSpPr>
          <p:cNvPr id="9" name="Group 8"/>
          <p:cNvGrpSpPr>
            <a:grpSpLocks noChangeAspect="1"/>
          </p:cNvGrpSpPr>
          <p:nvPr/>
        </p:nvGrpSpPr>
        <p:grpSpPr>
          <a:xfrm>
            <a:off x="1797195" y="1481958"/>
            <a:ext cx="4969727" cy="3126535"/>
            <a:chOff x="1659673" y="1234526"/>
            <a:chExt cx="5274527" cy="3422512"/>
          </a:xfrm>
        </p:grpSpPr>
        <p:pic>
          <p:nvPicPr>
            <p:cNvPr id="3" name="Picture 2"/>
            <p:cNvPicPr>
              <a:picLocks noChangeAspect="1"/>
            </p:cNvPicPr>
            <p:nvPr/>
          </p:nvPicPr>
          <p:blipFill rotWithShape="1">
            <a:blip r:embed="rId2" cstate="screen">
              <a:extLst>
                <a:ext uri="{BEBA8EAE-BF5A-486C-A8C5-ECC9F3942E4B}">
                  <a14:imgProps xmlns:a14="http://schemas.microsoft.com/office/drawing/2010/main">
                    <a14:imgLayer r:embed="rId3">
                      <a14:imgEffect>
                        <a14:sharpenSoften amount="73000"/>
                      </a14:imgEffect>
                    </a14:imgLayer>
                  </a14:imgProps>
                </a:ext>
                <a:ext uri="{28A0092B-C50C-407E-A947-70E740481C1C}">
                  <a14:useLocalDpi xmlns:a14="http://schemas.microsoft.com/office/drawing/2010/main"/>
                </a:ext>
              </a:extLst>
            </a:blip>
            <a:srcRect/>
            <a:stretch/>
          </p:blipFill>
          <p:spPr>
            <a:xfrm>
              <a:off x="1659673" y="1234526"/>
              <a:ext cx="5257800" cy="576960"/>
            </a:xfrm>
            <a:prstGeom prst="rect">
              <a:avLst/>
            </a:prstGeom>
          </p:spPr>
        </p:pic>
        <p:pic>
          <p:nvPicPr>
            <p:cNvPr id="90114" name="Picture 2" descr="http://media.twnmm.com/storage/23371131/146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659673" y="1828112"/>
              <a:ext cx="5274527" cy="2828926"/>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563417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283741"/>
            <a:ext cx="9067800" cy="523220"/>
          </a:xfrm>
          <a:prstGeom prst="rect">
            <a:avLst/>
          </a:prstGeom>
        </p:spPr>
        <p:txBody>
          <a:bodyPr wrap="square">
            <a:spAutoFit/>
          </a:bodyPr>
          <a:lstStyle/>
          <a:p>
            <a:pPr algn="ctr"/>
            <a:r>
              <a:rPr lang="en-US" altLang="en-US" sz="2800" b="1" i="1" dirty="0" smtClean="0">
                <a:solidFill>
                  <a:srgbClr val="000066"/>
                </a:solidFill>
                <a:cs typeface="Arial" panose="020B0604020202020204" pitchFamily="34" charset="0"/>
              </a:rPr>
              <a:t>Planned Research – </a:t>
            </a:r>
            <a:r>
              <a:rPr lang="en-US" altLang="en-US" sz="2800" b="1" i="1" dirty="0" smtClean="0">
                <a:cs typeface="Arial" panose="020B0604020202020204" pitchFamily="34" charset="0"/>
              </a:rPr>
              <a:t>Climate variation</a:t>
            </a:r>
            <a:endParaRPr lang="en-US" altLang="en-US" sz="2800" b="1" i="1" dirty="0">
              <a:cs typeface="Arial" panose="020B0604020202020204" pitchFamily="34" charset="0"/>
            </a:endParaRPr>
          </a:p>
        </p:txBody>
      </p:sp>
      <p:pic>
        <p:nvPicPr>
          <p:cNvPr id="7" name="Picture 6" descr="Z:\internal\research\Land\Working\Site Photos\Arroyo Burro (AB00)\PC290139.JPG"/>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200659" y="3429001"/>
            <a:ext cx="3566160" cy="2508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103908" y="5911484"/>
            <a:ext cx="3870498" cy="646331"/>
          </a:xfrm>
          <a:prstGeom prst="rect">
            <a:avLst/>
          </a:prstGeom>
          <a:noFill/>
        </p:spPr>
        <p:txBody>
          <a:bodyPr wrap="square" rtlCol="0">
            <a:spAutoFit/>
          </a:bodyPr>
          <a:lstStyle/>
          <a:p>
            <a:r>
              <a:rPr lang="en-US" dirty="0" smtClean="0"/>
              <a:t>Targeted new sampling to </a:t>
            </a:r>
            <a:r>
              <a:rPr lang="en-US" dirty="0"/>
              <a:t>capture </a:t>
            </a:r>
            <a:r>
              <a:rPr lang="en-US" dirty="0" smtClean="0"/>
              <a:t>specific </a:t>
            </a:r>
            <a:r>
              <a:rPr lang="en-US" dirty="0"/>
              <a:t>events </a:t>
            </a:r>
            <a:r>
              <a:rPr lang="en-US" dirty="0" smtClean="0"/>
              <a:t>and </a:t>
            </a:r>
            <a:r>
              <a:rPr lang="en-US" dirty="0"/>
              <a:t>processes</a:t>
            </a:r>
          </a:p>
        </p:txBody>
      </p:sp>
      <p:pic>
        <p:nvPicPr>
          <p:cNvPr id="92162" name="Picture 2" descr="X:\internal\images\Photos\Research images\Diver images\diver_quad_survey_1.jpg"/>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210357" y="941608"/>
            <a:ext cx="3566160" cy="2350912"/>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892951" y="990600"/>
            <a:ext cx="3276600" cy="1200329"/>
          </a:xfrm>
          <a:prstGeom prst="rect">
            <a:avLst/>
          </a:prstGeom>
          <a:noFill/>
        </p:spPr>
        <p:txBody>
          <a:bodyPr wrap="square" rtlCol="0">
            <a:spAutoFit/>
          </a:bodyPr>
          <a:lstStyle/>
          <a:p>
            <a:r>
              <a:rPr lang="en-US" dirty="0"/>
              <a:t>Maintain core time series data for future analyses on patterns and ecological consequences of changes in </a:t>
            </a:r>
            <a:r>
              <a:rPr lang="en-US" dirty="0" smtClean="0"/>
              <a:t>climate</a:t>
            </a:r>
            <a:endParaRPr lang="en-US" dirty="0"/>
          </a:p>
        </p:txBody>
      </p:sp>
      <p:sp>
        <p:nvSpPr>
          <p:cNvPr id="8" name="TextBox 7"/>
          <p:cNvSpPr txBox="1"/>
          <p:nvPr/>
        </p:nvSpPr>
        <p:spPr>
          <a:xfrm>
            <a:off x="4533901" y="5169595"/>
            <a:ext cx="4305299" cy="1200329"/>
          </a:xfrm>
          <a:prstGeom prst="rect">
            <a:avLst/>
          </a:prstGeom>
          <a:noFill/>
        </p:spPr>
        <p:txBody>
          <a:bodyPr wrap="square" rtlCol="0">
            <a:spAutoFit/>
          </a:bodyPr>
          <a:lstStyle/>
          <a:p>
            <a:r>
              <a:rPr lang="en-US" dirty="0" smtClean="0"/>
              <a:t>Evaluate effects of climate </a:t>
            </a:r>
            <a:r>
              <a:rPr lang="en-US" dirty="0"/>
              <a:t>variation on biodiversity, community structure and watershed fluxes across different temporal scales </a:t>
            </a:r>
            <a:r>
              <a:rPr lang="en-US" dirty="0" smtClean="0"/>
              <a:t>using integrated data</a:t>
            </a:r>
            <a:endParaRPr lang="en-US" dirty="0"/>
          </a:p>
        </p:txBody>
      </p:sp>
      <p:pic>
        <p:nvPicPr>
          <p:cNvPr id="92163" name="Picture 3" descr="X:\internal\images\Photos\LTER landscapes\land\LTER land photos\StreamsamplingArroyoHondo.jp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704562" y="2438400"/>
            <a:ext cx="2057401" cy="2743200"/>
          </a:xfrm>
          <a:prstGeom prst="rect">
            <a:avLst/>
          </a:prstGeom>
          <a:noFill/>
          <a:extLst>
            <a:ext uri="{909E8E84-426E-40DD-AFC4-6F175D3DCCD1}">
              <a14:hiddenFill xmlns:a14="http://schemas.microsoft.com/office/drawing/2010/main">
                <a:solidFill>
                  <a:srgbClr val="FFFFFF"/>
                </a:solidFill>
              </a14:hiddenFill>
            </a:ext>
          </a:extLst>
        </p:spPr>
      </p:pic>
      <p:pic>
        <p:nvPicPr>
          <p:cNvPr id="92164" name="Picture 4" descr="C:\Users\Dan Reed\My Pictures\photos\McPeak copyright photos\giant kelp forest_16852.jpg"/>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4614952" y="2438400"/>
            <a:ext cx="2042458" cy="2743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2424806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3138" y="313011"/>
            <a:ext cx="9067800" cy="584775"/>
          </a:xfrm>
          <a:prstGeom prst="rect">
            <a:avLst/>
          </a:prstGeom>
        </p:spPr>
        <p:txBody>
          <a:bodyPr wrap="square">
            <a:spAutoFit/>
          </a:bodyPr>
          <a:lstStyle/>
          <a:p>
            <a:pPr algn="ctr"/>
            <a:r>
              <a:rPr lang="en-US" altLang="en-US" sz="3200" b="1" i="1" dirty="0" smtClean="0">
                <a:solidFill>
                  <a:srgbClr val="000066"/>
                </a:solidFill>
                <a:cs typeface="Arial" panose="020B0604020202020204" pitchFamily="34" charset="0"/>
              </a:rPr>
              <a:t>Questions?</a:t>
            </a:r>
            <a:endParaRPr lang="en-US" altLang="en-US" sz="3200" b="1" i="1" dirty="0">
              <a:solidFill>
                <a:srgbClr val="000066"/>
              </a:solidFill>
              <a:cs typeface="Arial" panose="020B0604020202020204" pitchFamily="34" charset="0"/>
            </a:endParaRPr>
          </a:p>
        </p:txBody>
      </p:sp>
      <p:grpSp>
        <p:nvGrpSpPr>
          <p:cNvPr id="3" name="Group 2"/>
          <p:cNvGrpSpPr>
            <a:grpSpLocks noChangeAspect="1"/>
          </p:cNvGrpSpPr>
          <p:nvPr/>
        </p:nvGrpSpPr>
        <p:grpSpPr>
          <a:xfrm>
            <a:off x="1351048" y="1219200"/>
            <a:ext cx="6116552" cy="3657600"/>
            <a:chOff x="662046" y="1442049"/>
            <a:chExt cx="7986403" cy="4706020"/>
          </a:xfrm>
        </p:grpSpPr>
        <p:pic>
          <p:nvPicPr>
            <p:cNvPr id="4" name="Picture 4"/>
            <p:cNvPicPr>
              <a:picLocks noChangeAspect="1" noChangeArrowheads="1"/>
            </p:cNvPicPr>
            <p:nvPr/>
          </p:nvPicPr>
          <p:blipFill rotWithShape="1">
            <a:blip r:embed="rId2" cstate="email">
              <a:lum contrast="20000"/>
              <a:extLst>
                <a:ext uri="{28A0092B-C50C-407E-A947-70E740481C1C}">
                  <a14:useLocalDpi xmlns:a14="http://schemas.microsoft.com/office/drawing/2010/main"/>
                </a:ext>
              </a:extLst>
            </a:blip>
            <a:srcRect l="3981" t="19822" r="13696" b="4996"/>
            <a:stretch/>
          </p:blipFill>
          <p:spPr bwMode="auto">
            <a:xfrm>
              <a:off x="698267" y="1457771"/>
              <a:ext cx="2358963"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 name="Picture 3" descr="C:\Users\Dan Reed\My Pictures\photos\McPeak copyright photos\giant kelp forest_16800.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560777" y="1442049"/>
              <a:ext cx="3087672" cy="470602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X:\internal\images\Photos\Research images\Beaches\ReedwrackcampusDec06.JPG"/>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r="-326"/>
            <a:stretch/>
          </p:blipFill>
          <p:spPr bwMode="auto">
            <a:xfrm>
              <a:off x="3095005" y="1457771"/>
              <a:ext cx="243296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SB Channel landsat-map"/>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l="-490"/>
            <a:stretch/>
          </p:blipFill>
          <p:spPr bwMode="auto">
            <a:xfrm>
              <a:off x="662046" y="3312133"/>
              <a:ext cx="4865919" cy="2835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8" name="Picture 7"/>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1676400" y="5104406"/>
            <a:ext cx="1371600" cy="1371600"/>
          </a:xfrm>
          <a:prstGeom prst="rect">
            <a:avLst/>
          </a:prstGeom>
        </p:spPr>
      </p:pic>
      <p:pic>
        <p:nvPicPr>
          <p:cNvPr id="9" name="Picture 8"/>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411523" y="5104406"/>
            <a:ext cx="1371600" cy="1372594"/>
          </a:xfrm>
          <a:prstGeom prst="rect">
            <a:avLst/>
          </a:prstGeom>
        </p:spPr>
      </p:pic>
    </p:spTree>
    <p:extLst>
      <p:ext uri="{BB962C8B-B14F-4D97-AF65-F5344CB8AC3E}">
        <p14:creationId xmlns:p14="http://schemas.microsoft.com/office/powerpoint/2010/main" val="410063037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16"/>
          <p:cNvSpPr txBox="1">
            <a:spLocks noChangeArrowheads="1"/>
          </p:cNvSpPr>
          <p:nvPr/>
        </p:nvSpPr>
        <p:spPr bwMode="auto">
          <a:xfrm>
            <a:off x="70401" y="314980"/>
            <a:ext cx="89916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2800" b="1" i="1" dirty="0" smtClean="0">
                <a:solidFill>
                  <a:srgbClr val="000066"/>
                </a:solidFill>
                <a:cs typeface="Arial" panose="020B0604020202020204" pitchFamily="34" charset="0"/>
              </a:rPr>
              <a:t>SBC III: Material Exchange - </a:t>
            </a:r>
            <a:r>
              <a:rPr lang="en-US" altLang="en-US" sz="2800" b="1" i="1" dirty="0" smtClean="0">
                <a:cs typeface="Arial" panose="020B0604020202020204" pitchFamily="34" charset="0"/>
              </a:rPr>
              <a:t>Nitrogen</a:t>
            </a:r>
            <a:endParaRPr lang="en-US" altLang="en-US" sz="2800" b="1" i="1" dirty="0">
              <a:cs typeface="Arial" panose="020B0604020202020204" pitchFamily="34" charset="0"/>
            </a:endParaRPr>
          </a:p>
        </p:txBody>
      </p:sp>
      <p:sp>
        <p:nvSpPr>
          <p:cNvPr id="5" name="TextBox 4"/>
          <p:cNvSpPr txBox="1"/>
          <p:nvPr/>
        </p:nvSpPr>
        <p:spPr>
          <a:xfrm>
            <a:off x="254666" y="4800600"/>
            <a:ext cx="8686800" cy="1692771"/>
          </a:xfrm>
          <a:prstGeom prst="rect">
            <a:avLst/>
          </a:prstGeom>
          <a:noFill/>
        </p:spPr>
        <p:txBody>
          <a:bodyPr wrap="square" rtlCol="0">
            <a:spAutoFit/>
          </a:bodyPr>
          <a:lstStyle/>
          <a:p>
            <a:r>
              <a:rPr lang="en-US" sz="2400" dirty="0" smtClean="0"/>
              <a:t>Kelp growth occurs year round</a:t>
            </a:r>
          </a:p>
          <a:p>
            <a:pPr marL="457200" indent="-282575">
              <a:buFont typeface="Arial" panose="020B0604020202020204" pitchFamily="34" charset="0"/>
              <a:buChar char="•"/>
            </a:pPr>
            <a:r>
              <a:rPr lang="en-US" sz="2000" dirty="0" smtClean="0"/>
              <a:t>Limited capacity for N storage</a:t>
            </a:r>
          </a:p>
          <a:p>
            <a:pPr marL="457200" indent="-282575">
              <a:buFont typeface="Arial" panose="020B0604020202020204" pitchFamily="34" charset="0"/>
              <a:buChar char="•"/>
            </a:pPr>
            <a:r>
              <a:rPr lang="en-US" sz="2000" dirty="0" smtClean="0"/>
              <a:t>Requires N from multiple sources to sustain growth</a:t>
            </a:r>
          </a:p>
          <a:p>
            <a:pPr marL="457200" indent="-282575">
              <a:buFont typeface="Arial" panose="020B0604020202020204" pitchFamily="34" charset="0"/>
              <a:buChar char="•"/>
            </a:pPr>
            <a:r>
              <a:rPr lang="en-US" sz="2000" dirty="0" smtClean="0"/>
              <a:t>Nitrate considered dominant form of N limiting micro- and macroalgal growth in Southern California Bight</a:t>
            </a:r>
            <a:endParaRPr lang="en-US" sz="2000" dirty="0"/>
          </a:p>
        </p:txBody>
      </p:sp>
      <p:graphicFrame>
        <p:nvGraphicFramePr>
          <p:cNvPr id="7" name="Object 6"/>
          <p:cNvGraphicFramePr>
            <a:graphicFrameLocks noChangeAspect="1"/>
          </p:cNvGraphicFramePr>
          <p:nvPr>
            <p:extLst>
              <p:ext uri="{D42A27DB-BD31-4B8C-83A1-F6EECF244321}">
                <p14:modId xmlns:p14="http://schemas.microsoft.com/office/powerpoint/2010/main" val="1555704238"/>
              </p:ext>
            </p:extLst>
          </p:nvPr>
        </p:nvGraphicFramePr>
        <p:xfrm>
          <a:off x="609600" y="990600"/>
          <a:ext cx="5715000" cy="3673928"/>
        </p:xfrm>
        <a:graphic>
          <a:graphicData uri="http://schemas.openxmlformats.org/presentationml/2006/ole">
            <mc:AlternateContent xmlns:mc="http://schemas.openxmlformats.org/markup-compatibility/2006">
              <mc:Choice xmlns:v="urn:schemas-microsoft-com:vml" Requires="v">
                <p:oleObj spid="_x0000_s75840" name="SPW 10.0 Graph" r:id="rId4" imgW="5578560" imgH="3585960" progId="SigmaPlotGraphicObject.9">
                  <p:embed/>
                </p:oleObj>
              </mc:Choice>
              <mc:Fallback>
                <p:oleObj name="SPW 10.0 Graph" r:id="rId4" imgW="5578560" imgH="3585960" progId="SigmaPlotGraphicObject.9">
                  <p:embed/>
                  <p:pic>
                    <p:nvPicPr>
                      <p:cNvPr id="0" name=""/>
                      <p:cNvPicPr/>
                      <p:nvPr/>
                    </p:nvPicPr>
                    <p:blipFill>
                      <a:blip r:embed="rId5"/>
                      <a:stretch>
                        <a:fillRect/>
                      </a:stretch>
                    </p:blipFill>
                    <p:spPr>
                      <a:xfrm>
                        <a:off x="609600" y="990600"/>
                        <a:ext cx="5715000" cy="3673928"/>
                      </a:xfrm>
                      <a:prstGeom prst="rect">
                        <a:avLst/>
                      </a:prstGeom>
                    </p:spPr>
                  </p:pic>
                </p:oleObj>
              </mc:Fallback>
            </mc:AlternateContent>
          </a:graphicData>
        </a:graphic>
      </p:graphicFrame>
      <p:pic>
        <p:nvPicPr>
          <p:cNvPr id="11" name="Picture 10"/>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400800" y="1132237"/>
            <a:ext cx="2438400" cy="3896963"/>
          </a:xfrm>
          <a:prstGeom prst="rect">
            <a:avLst/>
          </a:prstGeom>
        </p:spPr>
      </p:pic>
    </p:spTree>
    <p:extLst>
      <p:ext uri="{BB962C8B-B14F-4D97-AF65-F5344CB8AC3E}">
        <p14:creationId xmlns:p14="http://schemas.microsoft.com/office/powerpoint/2010/main" val="219090161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16"/>
          <p:cNvSpPr txBox="1">
            <a:spLocks noChangeArrowheads="1"/>
          </p:cNvSpPr>
          <p:nvPr/>
        </p:nvSpPr>
        <p:spPr bwMode="auto">
          <a:xfrm>
            <a:off x="119919" y="238780"/>
            <a:ext cx="89916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2800" b="1" i="1" dirty="0" smtClean="0">
                <a:solidFill>
                  <a:srgbClr val="000066"/>
                </a:solidFill>
                <a:cs typeface="Arial" panose="020B0604020202020204" pitchFamily="34" charset="0"/>
              </a:rPr>
              <a:t>N supply from land</a:t>
            </a:r>
            <a:endParaRPr lang="en-US" altLang="en-US" sz="2800" b="1" i="1" dirty="0">
              <a:solidFill>
                <a:srgbClr val="000066"/>
              </a:solidFill>
              <a:cs typeface="Arial" panose="020B0604020202020204" pitchFamily="34" charset="0"/>
            </a:endParaRPr>
          </a:p>
        </p:txBody>
      </p:sp>
      <p:sp>
        <p:nvSpPr>
          <p:cNvPr id="5" name="TextBox 4"/>
          <p:cNvSpPr txBox="1"/>
          <p:nvPr/>
        </p:nvSpPr>
        <p:spPr>
          <a:xfrm>
            <a:off x="272319" y="914400"/>
            <a:ext cx="8686800" cy="2077492"/>
          </a:xfrm>
          <a:prstGeom prst="rect">
            <a:avLst/>
          </a:prstGeom>
          <a:noFill/>
        </p:spPr>
        <p:txBody>
          <a:bodyPr wrap="square" rtlCol="0">
            <a:spAutoFit/>
          </a:bodyPr>
          <a:lstStyle/>
          <a:p>
            <a:pPr>
              <a:spcAft>
                <a:spcPts val="600"/>
              </a:spcAft>
            </a:pPr>
            <a:r>
              <a:rPr lang="en-US" sz="2400" b="1" dirty="0" smtClean="0"/>
              <a:t>SBC III results show:</a:t>
            </a:r>
          </a:p>
          <a:p>
            <a:pPr marL="342900" indent="-342900">
              <a:buFont typeface="Arial" panose="020B0604020202020204" pitchFamily="34" charset="0"/>
              <a:buChar char="•"/>
            </a:pPr>
            <a:r>
              <a:rPr lang="en-US" sz="2000" dirty="0" smtClean="0"/>
              <a:t>Nitrate fluxes vary greatly across the landscape in response to land use, land cover, and fire history</a:t>
            </a:r>
          </a:p>
          <a:p>
            <a:pPr marL="342900" indent="-342900">
              <a:buFont typeface="Arial" panose="020B0604020202020204" pitchFamily="34" charset="0"/>
              <a:buChar char="•"/>
            </a:pPr>
            <a:r>
              <a:rPr lang="en-US" sz="2000" dirty="0"/>
              <a:t>Nitrate fluxes vary greatly over </a:t>
            </a:r>
            <a:r>
              <a:rPr lang="en-US" sz="2000" dirty="0" smtClean="0"/>
              <a:t>time within runoff </a:t>
            </a:r>
            <a:r>
              <a:rPr lang="en-US" sz="2000" dirty="0"/>
              <a:t>events, </a:t>
            </a:r>
            <a:r>
              <a:rPr lang="en-US" sz="2000" dirty="0" smtClean="0"/>
              <a:t>among </a:t>
            </a:r>
            <a:r>
              <a:rPr lang="en-US" sz="2000" dirty="0"/>
              <a:t>events within the same </a:t>
            </a:r>
            <a:r>
              <a:rPr lang="en-US" sz="2000" dirty="0" smtClean="0"/>
              <a:t>year and among </a:t>
            </a:r>
            <a:r>
              <a:rPr lang="en-US" sz="2000" dirty="0"/>
              <a:t>years</a:t>
            </a:r>
          </a:p>
          <a:p>
            <a:pPr marL="342900" indent="-342900">
              <a:buFont typeface="Arial" panose="020B0604020202020204" pitchFamily="34" charset="0"/>
              <a:buChar char="•"/>
            </a:pPr>
            <a:endParaRPr lang="en-US" sz="2000" dirty="0" smtClean="0"/>
          </a:p>
        </p:txBody>
      </p:sp>
      <p:pic>
        <p:nvPicPr>
          <p:cNvPr id="89090"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81000" y="2990507"/>
            <a:ext cx="8028196" cy="3276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0064516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16"/>
          <p:cNvSpPr txBox="1">
            <a:spLocks noChangeArrowheads="1"/>
          </p:cNvSpPr>
          <p:nvPr/>
        </p:nvSpPr>
        <p:spPr bwMode="auto">
          <a:xfrm>
            <a:off x="102266" y="305899"/>
            <a:ext cx="89916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2800" b="1" i="1" dirty="0" smtClean="0">
                <a:solidFill>
                  <a:srgbClr val="000066"/>
                </a:solidFill>
                <a:cs typeface="Arial" panose="020B0604020202020204" pitchFamily="34" charset="0"/>
              </a:rPr>
              <a:t>N supply from beaches</a:t>
            </a:r>
            <a:endParaRPr lang="en-US" altLang="en-US" sz="2800" b="1" i="1" dirty="0">
              <a:solidFill>
                <a:srgbClr val="000066"/>
              </a:solidFill>
              <a:cs typeface="Arial" panose="020B0604020202020204" pitchFamily="34" charset="0"/>
            </a:endParaRPr>
          </a:p>
        </p:txBody>
      </p:sp>
      <p:sp>
        <p:nvSpPr>
          <p:cNvPr id="6" name="TextBox 5"/>
          <p:cNvSpPr txBox="1"/>
          <p:nvPr/>
        </p:nvSpPr>
        <p:spPr>
          <a:xfrm>
            <a:off x="238833" y="856691"/>
            <a:ext cx="8686800" cy="1154162"/>
          </a:xfrm>
          <a:prstGeom prst="rect">
            <a:avLst/>
          </a:prstGeom>
          <a:noFill/>
        </p:spPr>
        <p:txBody>
          <a:bodyPr wrap="square" rtlCol="0">
            <a:spAutoFit/>
          </a:bodyPr>
          <a:lstStyle/>
          <a:p>
            <a:pPr>
              <a:spcAft>
                <a:spcPts val="600"/>
              </a:spcAft>
            </a:pPr>
            <a:r>
              <a:rPr lang="en-US" sz="2400" b="1" dirty="0" smtClean="0"/>
              <a:t>SBC III results show:</a:t>
            </a:r>
          </a:p>
          <a:p>
            <a:pPr marL="458788" indent="-342900">
              <a:spcAft>
                <a:spcPts val="600"/>
              </a:spcAft>
              <a:buFont typeface="Arial" panose="020B0604020202020204" pitchFamily="34" charset="0"/>
              <a:buChar char="•"/>
            </a:pPr>
            <a:r>
              <a:rPr lang="en-US" sz="2000" dirty="0" smtClean="0"/>
              <a:t>High concentrations of dissolved N in beach pore water related to kelp wrack accumulation and consumption by beach detritivores</a:t>
            </a:r>
          </a:p>
        </p:txBody>
      </p:sp>
      <p:pic>
        <p:nvPicPr>
          <p:cNvPr id="21" name="Picture 20" descr="HopperEatenMacrocysti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792822" y="2036413"/>
            <a:ext cx="1832821" cy="1371600"/>
          </a:xfrm>
          <a:prstGeom prst="rect">
            <a:avLst/>
          </a:prstGeom>
          <a:noFill/>
          <a:ln w="9525">
            <a:noFill/>
            <a:miter lim="800000"/>
            <a:headEnd/>
            <a:tailEnd/>
          </a:ln>
        </p:spPr>
      </p:pic>
      <p:pic>
        <p:nvPicPr>
          <p:cNvPr id="22" name="Picture 21" descr="wrackchannelIV"/>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40218" y="2036413"/>
            <a:ext cx="1828800" cy="1371600"/>
          </a:xfrm>
          <a:prstGeom prst="rect">
            <a:avLst/>
          </a:prstGeom>
          <a:noFill/>
          <a:ln w="9525">
            <a:noFill/>
            <a:miter lim="800000"/>
            <a:headEnd/>
            <a:tailEnd/>
          </a:ln>
        </p:spPr>
      </p:pic>
      <p:pic>
        <p:nvPicPr>
          <p:cNvPr id="24" name="Picture 23" descr="DSCN2418"/>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526218" y="2036413"/>
            <a:ext cx="1828213" cy="1371600"/>
          </a:xfrm>
          <a:prstGeom prst="rect">
            <a:avLst/>
          </a:prstGeom>
          <a:noFill/>
          <a:ln w="19050">
            <a:noFill/>
            <a:miter lim="800000"/>
            <a:headEnd/>
            <a:tailEnd/>
          </a:ln>
          <a:extLst>
            <a:ext uri="{909E8E84-426E-40DD-AFC4-6F175D3DCCD1}">
              <a14:hiddenFill xmlns:a14="http://schemas.microsoft.com/office/drawing/2010/main">
                <a:solidFill>
                  <a:srgbClr val="FFFFFF"/>
                </a:solidFill>
              </a14:hiddenFill>
            </a:ext>
          </a:extLst>
        </p:spPr>
      </p:pic>
      <p:pic>
        <p:nvPicPr>
          <p:cNvPr id="25" name="Picture 10" descr="PorewaterProfileSloanJake"/>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7122605" y="2036413"/>
            <a:ext cx="1832716" cy="1371600"/>
          </a:xfrm>
          <a:prstGeom prst="rect">
            <a:avLst/>
          </a:prstGeom>
          <a:noFill/>
          <a:ln w="9525">
            <a:noFill/>
            <a:miter lim="800000"/>
            <a:headEnd/>
            <a:tailEnd/>
          </a:ln>
        </p:spPr>
      </p:pic>
      <p:sp>
        <p:nvSpPr>
          <p:cNvPr id="2" name="Right Arrow 1"/>
          <p:cNvSpPr/>
          <p:nvPr/>
        </p:nvSpPr>
        <p:spPr>
          <a:xfrm>
            <a:off x="2145218" y="2722213"/>
            <a:ext cx="304800" cy="174567"/>
          </a:xfrm>
          <a:prstGeom prst="rightArrow">
            <a:avLst/>
          </a:prstGeom>
          <a:solidFill>
            <a:srgbClr val="3333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ight Arrow 25"/>
          <p:cNvSpPr/>
          <p:nvPr/>
        </p:nvSpPr>
        <p:spPr>
          <a:xfrm>
            <a:off x="4392937" y="2722213"/>
            <a:ext cx="304800" cy="174567"/>
          </a:xfrm>
          <a:prstGeom prst="rightArrow">
            <a:avLst/>
          </a:prstGeom>
          <a:solidFill>
            <a:srgbClr val="3333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ight Arrow 26"/>
          <p:cNvSpPr/>
          <p:nvPr/>
        </p:nvSpPr>
        <p:spPr>
          <a:xfrm>
            <a:off x="6697822" y="2724984"/>
            <a:ext cx="304800" cy="174567"/>
          </a:xfrm>
          <a:prstGeom prst="rightArrow">
            <a:avLst/>
          </a:prstGeom>
          <a:solidFill>
            <a:srgbClr val="3333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p:cNvSpPr txBox="1"/>
          <p:nvPr/>
        </p:nvSpPr>
        <p:spPr>
          <a:xfrm>
            <a:off x="489065" y="6229290"/>
            <a:ext cx="8686800" cy="400110"/>
          </a:xfrm>
          <a:prstGeom prst="rect">
            <a:avLst/>
          </a:prstGeom>
          <a:noFill/>
        </p:spPr>
        <p:txBody>
          <a:bodyPr wrap="square" rtlCol="0">
            <a:spAutoFit/>
          </a:bodyPr>
          <a:lstStyle/>
          <a:p>
            <a:pPr marL="342900" indent="-342900">
              <a:spcAft>
                <a:spcPts val="600"/>
              </a:spcAft>
              <a:buFont typeface="Arial" panose="020B0604020202020204" pitchFamily="34" charset="0"/>
              <a:buChar char="•"/>
            </a:pPr>
            <a:r>
              <a:rPr lang="en-US" sz="2000" dirty="0" smtClean="0"/>
              <a:t>Beach contribution to coastal DIN supply quickly diluted</a:t>
            </a:r>
          </a:p>
        </p:txBody>
      </p:sp>
      <p:sp>
        <p:nvSpPr>
          <p:cNvPr id="29" name="TextBox 28"/>
          <p:cNvSpPr txBox="1"/>
          <p:nvPr/>
        </p:nvSpPr>
        <p:spPr>
          <a:xfrm>
            <a:off x="457200" y="3560413"/>
            <a:ext cx="8686800" cy="707886"/>
          </a:xfrm>
          <a:prstGeom prst="rect">
            <a:avLst/>
          </a:prstGeom>
          <a:noFill/>
        </p:spPr>
        <p:txBody>
          <a:bodyPr wrap="square" rtlCol="0">
            <a:spAutoFit/>
          </a:bodyPr>
          <a:lstStyle/>
          <a:p>
            <a:pPr marL="342900" indent="-342900">
              <a:spcAft>
                <a:spcPts val="600"/>
              </a:spcAft>
              <a:buFont typeface="Arial" panose="020B0604020202020204" pitchFamily="34" charset="0"/>
              <a:buChar char="•"/>
            </a:pPr>
            <a:r>
              <a:rPr lang="en-US" sz="2000" dirty="0" smtClean="0"/>
              <a:t>Elevated DIN concentrations in waters adjacent to beaches with accumulated wrack</a:t>
            </a:r>
          </a:p>
        </p:txBody>
      </p:sp>
      <p:pic>
        <p:nvPicPr>
          <p:cNvPr id="82946" name="Picture 2"/>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2324425" y="4268299"/>
            <a:ext cx="3695375" cy="190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4796755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16"/>
          <p:cNvSpPr txBox="1">
            <a:spLocks noChangeArrowheads="1"/>
          </p:cNvSpPr>
          <p:nvPr/>
        </p:nvSpPr>
        <p:spPr bwMode="auto">
          <a:xfrm>
            <a:off x="53239" y="314980"/>
            <a:ext cx="89916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2800" b="1" i="1" dirty="0" smtClean="0">
                <a:solidFill>
                  <a:srgbClr val="000066"/>
                </a:solidFill>
                <a:cs typeface="Arial" panose="020B0604020202020204" pitchFamily="34" charset="0"/>
              </a:rPr>
              <a:t>N supply from the ocean</a:t>
            </a:r>
            <a:endParaRPr lang="en-US" altLang="en-US" sz="2800" b="1" i="1" dirty="0">
              <a:solidFill>
                <a:srgbClr val="000066"/>
              </a:solidFill>
              <a:cs typeface="Arial" panose="020B0604020202020204" pitchFamily="34" charset="0"/>
            </a:endParaRPr>
          </a:p>
        </p:txBody>
      </p:sp>
      <p:sp>
        <p:nvSpPr>
          <p:cNvPr id="6" name="TextBox 5"/>
          <p:cNvSpPr txBox="1"/>
          <p:nvPr/>
        </p:nvSpPr>
        <p:spPr>
          <a:xfrm>
            <a:off x="205639" y="986135"/>
            <a:ext cx="3451961" cy="461665"/>
          </a:xfrm>
          <a:prstGeom prst="rect">
            <a:avLst/>
          </a:prstGeom>
          <a:noFill/>
        </p:spPr>
        <p:txBody>
          <a:bodyPr wrap="square" rtlCol="0">
            <a:spAutoFit/>
          </a:bodyPr>
          <a:lstStyle/>
          <a:p>
            <a:pPr>
              <a:spcAft>
                <a:spcPts val="600"/>
              </a:spcAft>
            </a:pPr>
            <a:r>
              <a:rPr lang="en-US" sz="2400" b="1" dirty="0" smtClean="0"/>
              <a:t>SBC III results show:</a:t>
            </a:r>
          </a:p>
        </p:txBody>
      </p:sp>
      <p:grpSp>
        <p:nvGrpSpPr>
          <p:cNvPr id="2" name="Group 1"/>
          <p:cNvGrpSpPr/>
          <p:nvPr/>
        </p:nvGrpSpPr>
        <p:grpSpPr>
          <a:xfrm>
            <a:off x="369888" y="2201333"/>
            <a:ext cx="3123462" cy="2613977"/>
            <a:chOff x="609600" y="2497667"/>
            <a:chExt cx="3123462" cy="2613977"/>
          </a:xfrm>
        </p:grpSpPr>
        <p:pic>
          <p:nvPicPr>
            <p:cNvPr id="29" name="Picture 28" descr=":figures:s1_4times_dye_sfc_n_vert.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bwMode="auto">
            <a:xfrm>
              <a:off x="609600" y="2760134"/>
              <a:ext cx="2548467" cy="2351510"/>
            </a:xfrm>
            <a:prstGeom prst="rect">
              <a:avLst/>
            </a:prstGeom>
            <a:noFill/>
            <a:ln>
              <a:noFill/>
            </a:ln>
            <a:extLst>
              <a:ext uri="{53640926-AAD7-44D8-BBD7-CCE9431645EC}">
                <a14:shadowObscured xmlns:a14="http://schemas.microsoft.com/office/drawing/2010/main"/>
              </a:ext>
            </a:extLst>
          </p:spPr>
        </p:pic>
        <p:pic>
          <p:nvPicPr>
            <p:cNvPr id="30" name="Picture 29" descr=":figures:s1_4times_dye_sfc_n_vert.pn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bwMode="auto">
            <a:xfrm>
              <a:off x="3175000" y="2497667"/>
              <a:ext cx="558062" cy="2613977"/>
            </a:xfrm>
            <a:prstGeom prst="rect">
              <a:avLst/>
            </a:prstGeom>
            <a:noFill/>
            <a:ln>
              <a:noFill/>
            </a:ln>
            <a:extLst>
              <a:ext uri="{53640926-AAD7-44D8-BBD7-CCE9431645EC}">
                <a14:shadowObscured xmlns:a14="http://schemas.microsoft.com/office/drawing/2010/main"/>
              </a:ext>
            </a:extLst>
          </p:spPr>
        </p:pic>
      </p:grpSp>
      <p:sp>
        <p:nvSpPr>
          <p:cNvPr id="3" name="TextBox 2"/>
          <p:cNvSpPr txBox="1"/>
          <p:nvPr/>
        </p:nvSpPr>
        <p:spPr>
          <a:xfrm>
            <a:off x="217488" y="1556266"/>
            <a:ext cx="3440112" cy="923330"/>
          </a:xfrm>
          <a:prstGeom prst="rect">
            <a:avLst/>
          </a:prstGeom>
          <a:noFill/>
        </p:spPr>
        <p:txBody>
          <a:bodyPr wrap="square" rtlCol="0">
            <a:spAutoFit/>
          </a:bodyPr>
          <a:lstStyle/>
          <a:p>
            <a:r>
              <a:rPr lang="en-US" dirty="0" smtClean="0"/>
              <a:t>Winds and local circulation affect the delivery of freshwater N to the kelp forest</a:t>
            </a:r>
            <a:endParaRPr lang="en-US" dirty="0"/>
          </a:p>
        </p:txBody>
      </p:sp>
      <p:sp>
        <p:nvSpPr>
          <p:cNvPr id="5" name="TextBox 4"/>
          <p:cNvSpPr txBox="1"/>
          <p:nvPr/>
        </p:nvSpPr>
        <p:spPr>
          <a:xfrm>
            <a:off x="4953000" y="1233100"/>
            <a:ext cx="3352800" cy="646331"/>
          </a:xfrm>
          <a:prstGeom prst="rect">
            <a:avLst/>
          </a:prstGeom>
          <a:noFill/>
        </p:spPr>
        <p:txBody>
          <a:bodyPr wrap="square" rtlCol="0">
            <a:spAutoFit/>
          </a:bodyPr>
          <a:lstStyle/>
          <a:p>
            <a:r>
              <a:rPr lang="en-US" dirty="0"/>
              <a:t>Wind-driven upwelling is weak and </a:t>
            </a:r>
            <a:r>
              <a:rPr lang="en-US" dirty="0" smtClean="0"/>
              <a:t>intermittent near shore</a:t>
            </a:r>
            <a:endParaRPr lang="en-US" dirty="0"/>
          </a:p>
        </p:txBody>
      </p:sp>
      <p:sp>
        <p:nvSpPr>
          <p:cNvPr id="7" name="TextBox 6"/>
          <p:cNvSpPr txBox="1"/>
          <p:nvPr/>
        </p:nvSpPr>
        <p:spPr>
          <a:xfrm>
            <a:off x="205639" y="5181600"/>
            <a:ext cx="4125912" cy="923330"/>
          </a:xfrm>
          <a:prstGeom prst="rect">
            <a:avLst/>
          </a:prstGeom>
          <a:noFill/>
        </p:spPr>
        <p:txBody>
          <a:bodyPr wrap="square" rtlCol="0">
            <a:spAutoFit/>
          </a:bodyPr>
          <a:lstStyle/>
          <a:p>
            <a:r>
              <a:rPr lang="en-US" dirty="0" smtClean="0"/>
              <a:t>Along-shelf </a:t>
            </a:r>
            <a:r>
              <a:rPr lang="en-US" dirty="0"/>
              <a:t>and cross-shelf flow </a:t>
            </a:r>
            <a:r>
              <a:rPr lang="en-US" dirty="0" smtClean="0"/>
              <a:t>mechanisms primarily responsible for delivering marine N to kelp forests</a:t>
            </a:r>
            <a:endParaRPr lang="en-US" dirty="0"/>
          </a:p>
        </p:txBody>
      </p:sp>
      <p:pic>
        <p:nvPicPr>
          <p:cNvPr id="40" name="Picture 39"/>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4191000" y="4495800"/>
            <a:ext cx="4648200" cy="2192114"/>
          </a:xfrm>
          <a:prstGeom prst="rect">
            <a:avLst/>
          </a:prstGeom>
        </p:spPr>
      </p:pic>
      <p:pic>
        <p:nvPicPr>
          <p:cNvPr id="90114" name="Picture 2"/>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4838699" y="1879431"/>
            <a:ext cx="3352801" cy="26112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2633877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p:cNvGraphicFramePr>
            <a:graphicFrameLocks noChangeAspect="1"/>
          </p:cNvGraphicFramePr>
          <p:nvPr>
            <p:extLst>
              <p:ext uri="{D42A27DB-BD31-4B8C-83A1-F6EECF244321}">
                <p14:modId xmlns:p14="http://schemas.microsoft.com/office/powerpoint/2010/main" val="1251312330"/>
              </p:ext>
            </p:extLst>
          </p:nvPr>
        </p:nvGraphicFramePr>
        <p:xfrm>
          <a:off x="457200" y="2209800"/>
          <a:ext cx="7151688" cy="4335462"/>
        </p:xfrm>
        <a:graphic>
          <a:graphicData uri="http://schemas.openxmlformats.org/presentationml/2006/ole">
            <mc:AlternateContent xmlns:mc="http://schemas.openxmlformats.org/markup-compatibility/2006">
              <mc:Choice xmlns:v="urn:schemas-microsoft-com:vml" Requires="v">
                <p:oleObj spid="_x0000_s78914" name="SPW 10.0 Graph" r:id="rId4" imgW="7152120" imgH="4335840" progId="SigmaPlotGraphicObject.9">
                  <p:embed/>
                </p:oleObj>
              </mc:Choice>
              <mc:Fallback>
                <p:oleObj name="SPW 10.0 Graph" r:id="rId4" imgW="7152120" imgH="4335840" progId="SigmaPlotGraphicObject.9">
                  <p:embed/>
                  <p:pic>
                    <p:nvPicPr>
                      <p:cNvPr id="0" name=""/>
                      <p:cNvPicPr/>
                      <p:nvPr/>
                    </p:nvPicPr>
                    <p:blipFill>
                      <a:blip r:embed="rId5"/>
                      <a:stretch>
                        <a:fillRect/>
                      </a:stretch>
                    </p:blipFill>
                    <p:spPr>
                      <a:xfrm>
                        <a:off x="457200" y="2209800"/>
                        <a:ext cx="7151688" cy="4335462"/>
                      </a:xfrm>
                      <a:prstGeom prst="rect">
                        <a:avLst/>
                      </a:prstGeom>
                    </p:spPr>
                  </p:pic>
                </p:oleObj>
              </mc:Fallback>
            </mc:AlternateContent>
          </a:graphicData>
        </a:graphic>
      </p:graphicFrame>
      <p:sp>
        <p:nvSpPr>
          <p:cNvPr id="8" name="Text Box 16"/>
          <p:cNvSpPr txBox="1">
            <a:spLocks noChangeArrowheads="1"/>
          </p:cNvSpPr>
          <p:nvPr/>
        </p:nvSpPr>
        <p:spPr bwMode="auto">
          <a:xfrm>
            <a:off x="102266" y="293638"/>
            <a:ext cx="89916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2800" b="1" i="1" dirty="0" smtClean="0">
                <a:solidFill>
                  <a:srgbClr val="000066"/>
                </a:solidFill>
                <a:cs typeface="Arial" panose="020B0604020202020204" pitchFamily="34" charset="0"/>
              </a:rPr>
              <a:t>Nitrate supply to kelp forests</a:t>
            </a:r>
            <a:endParaRPr lang="en-US" altLang="en-US" sz="2800" b="1" i="1" dirty="0">
              <a:solidFill>
                <a:srgbClr val="000066"/>
              </a:solidFill>
              <a:cs typeface="Arial" panose="020B0604020202020204" pitchFamily="34" charset="0"/>
            </a:endParaRPr>
          </a:p>
        </p:txBody>
      </p:sp>
      <p:sp>
        <p:nvSpPr>
          <p:cNvPr id="6" name="TextBox 5"/>
          <p:cNvSpPr txBox="1"/>
          <p:nvPr/>
        </p:nvSpPr>
        <p:spPr>
          <a:xfrm>
            <a:off x="457200" y="1055638"/>
            <a:ext cx="8153400" cy="1154162"/>
          </a:xfrm>
          <a:prstGeom prst="rect">
            <a:avLst/>
          </a:prstGeom>
          <a:noFill/>
        </p:spPr>
        <p:txBody>
          <a:bodyPr wrap="square" rtlCol="0">
            <a:spAutoFit/>
          </a:bodyPr>
          <a:lstStyle/>
          <a:p>
            <a:pPr>
              <a:spcAft>
                <a:spcPts val="600"/>
              </a:spcAft>
            </a:pPr>
            <a:r>
              <a:rPr lang="en-US" sz="2400" b="1" dirty="0" smtClean="0"/>
              <a:t>SBC III results show:</a:t>
            </a:r>
          </a:p>
          <a:p>
            <a:pPr>
              <a:spcAft>
                <a:spcPts val="600"/>
              </a:spcAft>
            </a:pPr>
            <a:r>
              <a:rPr lang="en-US" sz="2000" dirty="0" smtClean="0"/>
              <a:t>Multiple marine and terrestrial sources of NO</a:t>
            </a:r>
            <a:r>
              <a:rPr lang="en-US" sz="2000" baseline="30000" dirty="0" smtClean="0"/>
              <a:t>-</a:t>
            </a:r>
            <a:r>
              <a:rPr lang="en-US" sz="2000" baseline="-25000" dirty="0" smtClean="0"/>
              <a:t>3</a:t>
            </a:r>
            <a:r>
              <a:rPr lang="en-US" sz="2000" dirty="0" smtClean="0"/>
              <a:t> are insufficient to sustain kelp growth for 4 – 6 months of the year</a:t>
            </a:r>
          </a:p>
        </p:txBody>
      </p:sp>
      <p:cxnSp>
        <p:nvCxnSpPr>
          <p:cNvPr id="9" name="Straight Arrow Connector 8"/>
          <p:cNvCxnSpPr/>
          <p:nvPr/>
        </p:nvCxnSpPr>
        <p:spPr>
          <a:xfrm flipH="1">
            <a:off x="6199144" y="5661206"/>
            <a:ext cx="632791" cy="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6874268" y="5430373"/>
            <a:ext cx="1702465" cy="461665"/>
          </a:xfrm>
          <a:prstGeom prst="rect">
            <a:avLst/>
          </a:prstGeom>
          <a:noFill/>
        </p:spPr>
        <p:txBody>
          <a:bodyPr wrap="square" rtlCol="0">
            <a:spAutoFit/>
          </a:bodyPr>
          <a:lstStyle/>
          <a:p>
            <a:r>
              <a:rPr lang="en-US" sz="1200" dirty="0" smtClean="0"/>
              <a:t>Lower limit needed to sustain kelp growth</a:t>
            </a:r>
            <a:endParaRPr lang="en-US" sz="1200" dirty="0"/>
          </a:p>
        </p:txBody>
      </p:sp>
      <p:sp>
        <p:nvSpPr>
          <p:cNvPr id="4" name="TextBox 3"/>
          <p:cNvSpPr txBox="1"/>
          <p:nvPr/>
        </p:nvSpPr>
        <p:spPr>
          <a:xfrm>
            <a:off x="3962400" y="3962399"/>
            <a:ext cx="2301804" cy="461665"/>
          </a:xfrm>
          <a:prstGeom prst="rect">
            <a:avLst/>
          </a:prstGeom>
          <a:noFill/>
        </p:spPr>
        <p:txBody>
          <a:bodyPr wrap="square" rtlCol="0">
            <a:spAutoFit/>
          </a:bodyPr>
          <a:lstStyle/>
          <a:p>
            <a:r>
              <a:rPr lang="en-US" sz="1200" dirty="0" smtClean="0"/>
              <a:t>Values are daily means averaged over 2002-2012</a:t>
            </a:r>
            <a:endParaRPr lang="en-US" sz="1200" dirty="0"/>
          </a:p>
        </p:txBody>
      </p:sp>
    </p:spTree>
    <p:extLst>
      <p:ext uri="{BB962C8B-B14F-4D97-AF65-F5344CB8AC3E}">
        <p14:creationId xmlns:p14="http://schemas.microsoft.com/office/powerpoint/2010/main" val="324702793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457200" y="1150203"/>
            <a:ext cx="8153400" cy="707886"/>
          </a:xfrm>
          <a:prstGeom prst="rect">
            <a:avLst/>
          </a:prstGeom>
          <a:noFill/>
        </p:spPr>
        <p:txBody>
          <a:bodyPr wrap="square" rtlCol="0">
            <a:spAutoFit/>
          </a:bodyPr>
          <a:lstStyle/>
          <a:p>
            <a:pPr>
              <a:spcAft>
                <a:spcPts val="600"/>
              </a:spcAft>
            </a:pPr>
            <a:r>
              <a:rPr lang="en-US" sz="2000" dirty="0" smtClean="0"/>
              <a:t>Ammonium generated by remineralization and recycling may supply the N needed by kelp during summer and autumn</a:t>
            </a:r>
          </a:p>
        </p:txBody>
      </p:sp>
      <p:graphicFrame>
        <p:nvGraphicFramePr>
          <p:cNvPr id="4" name="Object 3"/>
          <p:cNvGraphicFramePr>
            <a:graphicFrameLocks noChangeAspect="1"/>
          </p:cNvGraphicFramePr>
          <p:nvPr>
            <p:extLst>
              <p:ext uri="{D42A27DB-BD31-4B8C-83A1-F6EECF244321}">
                <p14:modId xmlns:p14="http://schemas.microsoft.com/office/powerpoint/2010/main" val="234515830"/>
              </p:ext>
            </p:extLst>
          </p:nvPr>
        </p:nvGraphicFramePr>
        <p:xfrm>
          <a:off x="4800600" y="2369403"/>
          <a:ext cx="4019553" cy="3087688"/>
        </p:xfrm>
        <a:graphic>
          <a:graphicData uri="http://schemas.openxmlformats.org/presentationml/2006/ole">
            <mc:AlternateContent xmlns:mc="http://schemas.openxmlformats.org/markup-compatibility/2006">
              <mc:Choice xmlns:v="urn:schemas-microsoft-com:vml" Requires="v">
                <p:oleObj spid="_x0000_s79996" name="SPW 10.0 Graph" r:id="rId4" imgW="5854680" imgH="4497840" progId="SigmaPlotGraphicObject.9">
                  <p:embed/>
                </p:oleObj>
              </mc:Choice>
              <mc:Fallback>
                <p:oleObj name="SPW 10.0 Graph" r:id="rId4" imgW="5854680" imgH="4497840" progId="SigmaPlotGraphicObject.9">
                  <p:embed/>
                  <p:pic>
                    <p:nvPicPr>
                      <p:cNvPr id="0" name=""/>
                      <p:cNvPicPr/>
                      <p:nvPr/>
                    </p:nvPicPr>
                    <p:blipFill>
                      <a:blip r:embed="rId5"/>
                      <a:stretch>
                        <a:fillRect/>
                      </a:stretch>
                    </p:blipFill>
                    <p:spPr>
                      <a:xfrm>
                        <a:off x="4800600" y="2369403"/>
                        <a:ext cx="4019553" cy="3087688"/>
                      </a:xfrm>
                      <a:prstGeom prst="rect">
                        <a:avLst/>
                      </a:prstGeom>
                    </p:spPr>
                  </p:pic>
                </p:oleObj>
              </mc:Fallback>
            </mc:AlternateContent>
          </a:graphicData>
        </a:graphic>
      </p:graphicFrame>
      <p:sp>
        <p:nvSpPr>
          <p:cNvPr id="7" name="Text Box 16"/>
          <p:cNvSpPr txBox="1">
            <a:spLocks noChangeArrowheads="1"/>
          </p:cNvSpPr>
          <p:nvPr/>
        </p:nvSpPr>
        <p:spPr bwMode="auto">
          <a:xfrm>
            <a:off x="102266" y="314980"/>
            <a:ext cx="89916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2800" b="1" i="1" dirty="0" smtClean="0">
                <a:solidFill>
                  <a:srgbClr val="000066"/>
                </a:solidFill>
                <a:cs typeface="Arial" panose="020B0604020202020204" pitchFamily="34" charset="0"/>
              </a:rPr>
              <a:t>Remineralization and recycling</a:t>
            </a:r>
            <a:endParaRPr lang="en-US" altLang="en-US" sz="2800" b="1" i="1" dirty="0">
              <a:solidFill>
                <a:srgbClr val="000066"/>
              </a:solidFill>
              <a:cs typeface="Arial" panose="020B0604020202020204" pitchFamily="34" charset="0"/>
            </a:endParaRPr>
          </a:p>
        </p:txBody>
      </p:sp>
      <p:grpSp>
        <p:nvGrpSpPr>
          <p:cNvPr id="5" name="Group 4"/>
          <p:cNvGrpSpPr/>
          <p:nvPr/>
        </p:nvGrpSpPr>
        <p:grpSpPr>
          <a:xfrm>
            <a:off x="304800" y="2140803"/>
            <a:ext cx="4129087" cy="3549942"/>
            <a:chOff x="304800" y="1828800"/>
            <a:chExt cx="4129087" cy="3549942"/>
          </a:xfrm>
        </p:grpSpPr>
        <p:graphicFrame>
          <p:nvGraphicFramePr>
            <p:cNvPr id="3" name="Object 2"/>
            <p:cNvGraphicFramePr>
              <a:graphicFrameLocks noChangeAspect="1"/>
            </p:cNvGraphicFramePr>
            <p:nvPr>
              <p:extLst>
                <p:ext uri="{D42A27DB-BD31-4B8C-83A1-F6EECF244321}">
                  <p14:modId xmlns:p14="http://schemas.microsoft.com/office/powerpoint/2010/main" val="1357851170"/>
                </p:ext>
              </p:extLst>
            </p:nvPr>
          </p:nvGraphicFramePr>
          <p:xfrm>
            <a:off x="304800" y="1828800"/>
            <a:ext cx="4129087" cy="3549942"/>
          </p:xfrm>
          <a:graphic>
            <a:graphicData uri="http://schemas.openxmlformats.org/presentationml/2006/ole">
              <mc:AlternateContent xmlns:mc="http://schemas.openxmlformats.org/markup-compatibility/2006">
                <mc:Choice xmlns:v="urn:schemas-microsoft-com:vml" Requires="v">
                  <p:oleObj spid="_x0000_s79997" name="SPW 10.0 Graph" r:id="rId6" imgW="5500080" imgH="4728960" progId="SigmaPlotGraphicObject.9">
                    <p:embed/>
                  </p:oleObj>
                </mc:Choice>
                <mc:Fallback>
                  <p:oleObj name="SPW 10.0 Graph" r:id="rId6" imgW="5500080" imgH="4728960" progId="SigmaPlotGraphicObject.9">
                    <p:embed/>
                    <p:pic>
                      <p:nvPicPr>
                        <p:cNvPr id="0" name=""/>
                        <p:cNvPicPr/>
                        <p:nvPr/>
                      </p:nvPicPr>
                      <p:blipFill>
                        <a:blip r:embed="rId7"/>
                        <a:stretch>
                          <a:fillRect/>
                        </a:stretch>
                      </p:blipFill>
                      <p:spPr>
                        <a:xfrm>
                          <a:off x="304800" y="1828800"/>
                          <a:ext cx="4129087" cy="3549942"/>
                        </a:xfrm>
                        <a:prstGeom prst="rect">
                          <a:avLst/>
                        </a:prstGeom>
                      </p:spPr>
                    </p:pic>
                  </p:oleObj>
                </mc:Fallback>
              </mc:AlternateContent>
            </a:graphicData>
          </a:graphic>
        </p:graphicFrame>
        <p:sp>
          <p:nvSpPr>
            <p:cNvPr id="2" name="TextBox 1"/>
            <p:cNvSpPr txBox="1"/>
            <p:nvPr/>
          </p:nvSpPr>
          <p:spPr>
            <a:xfrm>
              <a:off x="914400" y="1842700"/>
              <a:ext cx="2820003" cy="276999"/>
            </a:xfrm>
            <a:prstGeom prst="rect">
              <a:avLst/>
            </a:prstGeom>
            <a:noFill/>
          </p:spPr>
          <p:txBody>
            <a:bodyPr wrap="none" rtlCol="0">
              <a:spAutoFit/>
            </a:bodyPr>
            <a:lstStyle/>
            <a:p>
              <a:r>
                <a:rPr lang="en-US" sz="1200" dirty="0" smtClean="0"/>
                <a:t>Data are monthly means (2002 - 2014)</a:t>
              </a:r>
              <a:endParaRPr lang="en-US" sz="1200" dirty="0"/>
            </a:p>
          </p:txBody>
        </p:sp>
      </p:grpSp>
      <p:sp>
        <p:nvSpPr>
          <p:cNvPr id="8" name="TextBox 7"/>
          <p:cNvSpPr txBox="1"/>
          <p:nvPr/>
        </p:nvSpPr>
        <p:spPr>
          <a:xfrm>
            <a:off x="5181600" y="5569803"/>
            <a:ext cx="3532909" cy="584775"/>
          </a:xfrm>
          <a:prstGeom prst="rect">
            <a:avLst/>
          </a:prstGeom>
          <a:noFill/>
        </p:spPr>
        <p:txBody>
          <a:bodyPr wrap="square" rtlCol="0">
            <a:spAutoFit/>
          </a:bodyPr>
          <a:lstStyle/>
          <a:p>
            <a:pPr marL="285750" indent="-285750">
              <a:buFont typeface="Arial" panose="020B0604020202020204" pitchFamily="34" charset="0"/>
              <a:buChar char="•"/>
            </a:pPr>
            <a:r>
              <a:rPr lang="en-US" sz="1600" dirty="0"/>
              <a:t>NH</a:t>
            </a:r>
            <a:r>
              <a:rPr lang="en-US" sz="1600" baseline="-25000" dirty="0"/>
              <a:t>4 </a:t>
            </a:r>
            <a:r>
              <a:rPr lang="en-US" sz="1600" dirty="0" smtClean="0"/>
              <a:t>highest near the bottom</a:t>
            </a:r>
          </a:p>
          <a:p>
            <a:pPr marL="285750" indent="-285750">
              <a:buFont typeface="Arial" panose="020B0604020202020204" pitchFamily="34" charset="0"/>
              <a:buChar char="•"/>
            </a:pPr>
            <a:r>
              <a:rPr lang="en-US" sz="1600" dirty="0"/>
              <a:t>NH</a:t>
            </a:r>
            <a:r>
              <a:rPr lang="en-US" sz="1600" baseline="-25000" dirty="0"/>
              <a:t>4 </a:t>
            </a:r>
            <a:r>
              <a:rPr lang="en-US" sz="1600" dirty="0" smtClean="0"/>
              <a:t>highest in the morning</a:t>
            </a:r>
            <a:endParaRPr lang="en-US" sz="1600" dirty="0"/>
          </a:p>
        </p:txBody>
      </p:sp>
      <p:cxnSp>
        <p:nvCxnSpPr>
          <p:cNvPr id="9" name="Straight Arrow Connector 8"/>
          <p:cNvCxnSpPr/>
          <p:nvPr/>
        </p:nvCxnSpPr>
        <p:spPr>
          <a:xfrm>
            <a:off x="3495441" y="4231585"/>
            <a:ext cx="304799" cy="390435"/>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2973816" y="3699314"/>
            <a:ext cx="1295400" cy="553998"/>
          </a:xfrm>
          <a:prstGeom prst="rect">
            <a:avLst/>
          </a:prstGeom>
          <a:noFill/>
        </p:spPr>
        <p:txBody>
          <a:bodyPr wrap="square" rtlCol="0">
            <a:spAutoFit/>
          </a:bodyPr>
          <a:lstStyle/>
          <a:p>
            <a:r>
              <a:rPr lang="en-US" sz="1000" dirty="0" smtClean="0"/>
              <a:t>Lower limit needed to sustain kelp growth</a:t>
            </a:r>
            <a:endParaRPr lang="en-US" sz="1000" dirty="0"/>
          </a:p>
        </p:txBody>
      </p:sp>
      <p:sp>
        <p:nvSpPr>
          <p:cNvPr id="12" name="TextBox 11"/>
          <p:cNvSpPr txBox="1"/>
          <p:nvPr/>
        </p:nvSpPr>
        <p:spPr>
          <a:xfrm>
            <a:off x="457200" y="5569803"/>
            <a:ext cx="3962400" cy="830997"/>
          </a:xfrm>
          <a:prstGeom prst="rect">
            <a:avLst/>
          </a:prstGeom>
          <a:noFill/>
        </p:spPr>
        <p:txBody>
          <a:bodyPr wrap="square" rtlCol="0">
            <a:spAutoFit/>
          </a:bodyPr>
          <a:lstStyle/>
          <a:p>
            <a:pPr marL="285750" indent="-285750">
              <a:buFont typeface="Arial" panose="020B0604020202020204" pitchFamily="34" charset="0"/>
              <a:buChar char="•"/>
            </a:pPr>
            <a:r>
              <a:rPr lang="en-US" sz="1600" dirty="0" smtClean="0"/>
              <a:t>NH</a:t>
            </a:r>
            <a:r>
              <a:rPr lang="en-US" sz="1600" baseline="-25000" dirty="0" smtClean="0"/>
              <a:t>4</a:t>
            </a:r>
            <a:r>
              <a:rPr lang="en-US" sz="1600" dirty="0" smtClean="0"/>
              <a:t> ≥ NO</a:t>
            </a:r>
            <a:r>
              <a:rPr lang="en-US" sz="1600" baseline="-25000" dirty="0" smtClean="0"/>
              <a:t>3</a:t>
            </a:r>
            <a:r>
              <a:rPr lang="en-US" sz="1600" dirty="0" smtClean="0"/>
              <a:t> + NO</a:t>
            </a:r>
            <a:r>
              <a:rPr lang="en-US" sz="1600" baseline="-25000" dirty="0" smtClean="0"/>
              <a:t>2</a:t>
            </a:r>
            <a:r>
              <a:rPr lang="en-US" sz="1600" dirty="0" smtClean="0"/>
              <a:t> in summer and fall </a:t>
            </a:r>
          </a:p>
          <a:p>
            <a:pPr marL="285750" indent="-285750">
              <a:buFont typeface="Arial" panose="020B0604020202020204" pitchFamily="34" charset="0"/>
              <a:buChar char="•"/>
            </a:pPr>
            <a:r>
              <a:rPr lang="en-US" sz="1600" dirty="0" smtClean="0"/>
              <a:t>Total DIN ≥ lower limit needed for kelp growth</a:t>
            </a:r>
            <a:endParaRPr lang="en-US" sz="1600" dirty="0"/>
          </a:p>
        </p:txBody>
      </p:sp>
    </p:spTree>
    <p:extLst>
      <p:ext uri="{BB962C8B-B14F-4D97-AF65-F5344CB8AC3E}">
        <p14:creationId xmlns:p14="http://schemas.microsoft.com/office/powerpoint/2010/main" val="359320506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3" name="Object 42"/>
          <p:cNvGraphicFramePr>
            <a:graphicFrameLocks noChangeAspect="1"/>
          </p:cNvGraphicFramePr>
          <p:nvPr>
            <p:extLst>
              <p:ext uri="{D42A27DB-BD31-4B8C-83A1-F6EECF244321}">
                <p14:modId xmlns:p14="http://schemas.microsoft.com/office/powerpoint/2010/main" val="3207148185"/>
              </p:ext>
            </p:extLst>
          </p:nvPr>
        </p:nvGraphicFramePr>
        <p:xfrm>
          <a:off x="152400" y="1740084"/>
          <a:ext cx="3600933" cy="2819399"/>
        </p:xfrm>
        <a:graphic>
          <a:graphicData uri="http://schemas.openxmlformats.org/presentationml/2006/ole">
            <mc:AlternateContent xmlns:mc="http://schemas.openxmlformats.org/markup-compatibility/2006">
              <mc:Choice xmlns:v="urn:schemas-microsoft-com:vml" Requires="v">
                <p:oleObj spid="_x0000_s89138" name="SPW 10.0 Graph" r:id="rId4" imgW="4080960" imgH="3195720" progId="SigmaPlotGraphicObject.9">
                  <p:embed/>
                </p:oleObj>
              </mc:Choice>
              <mc:Fallback>
                <p:oleObj name="SPW 10.0 Graph" r:id="rId4" imgW="4080960" imgH="3195720" progId="SigmaPlotGraphicObject.9">
                  <p:embed/>
                  <p:pic>
                    <p:nvPicPr>
                      <p:cNvPr id="0" name="Object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 y="1740084"/>
                        <a:ext cx="3600933" cy="2819399"/>
                      </a:xfrm>
                      <a:prstGeom prst="rect">
                        <a:avLst/>
                      </a:prstGeom>
                      <a:noFill/>
                      <a:ln>
                        <a:noFill/>
                      </a:ln>
                    </p:spPr>
                  </p:pic>
                </p:oleObj>
              </mc:Fallback>
            </mc:AlternateContent>
          </a:graphicData>
        </a:graphic>
      </p:graphicFrame>
      <p:sp>
        <p:nvSpPr>
          <p:cNvPr id="7" name="Text Box 16"/>
          <p:cNvSpPr txBox="1">
            <a:spLocks noChangeArrowheads="1"/>
          </p:cNvSpPr>
          <p:nvPr/>
        </p:nvSpPr>
        <p:spPr bwMode="auto">
          <a:xfrm>
            <a:off x="102266" y="368484"/>
            <a:ext cx="8991600"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tabLst>
                <a:tab pos="630238" algn="l"/>
              </a:tabLst>
            </a:pPr>
            <a:r>
              <a:rPr lang="en-US" altLang="en-US" sz="2800" b="1" i="1" dirty="0" smtClean="0">
                <a:solidFill>
                  <a:srgbClr val="000066"/>
                </a:solidFill>
                <a:cs typeface="Arial" panose="020B0604020202020204" pitchFamily="34" charset="0"/>
              </a:rPr>
              <a:t>Marine and terrestrial POM may serve as sources of recycled N in sediments</a:t>
            </a:r>
            <a:endParaRPr lang="en-US" altLang="en-US" sz="2800" b="1" i="1" dirty="0">
              <a:solidFill>
                <a:srgbClr val="000066"/>
              </a:solidFill>
              <a:cs typeface="Arial" panose="020B0604020202020204" pitchFamily="34" charset="0"/>
            </a:endParaRPr>
          </a:p>
        </p:txBody>
      </p:sp>
      <p:sp>
        <p:nvSpPr>
          <p:cNvPr id="2" name="Rectangle 2"/>
          <p:cNvSpPr>
            <a:spLocks noChangeArrowheads="1"/>
          </p:cNvSpPr>
          <p:nvPr/>
        </p:nvSpPr>
        <p:spPr bwMode="auto">
          <a:xfrm>
            <a:off x="0" y="368484"/>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0" name="TextBox 9"/>
          <p:cNvSpPr txBox="1"/>
          <p:nvPr/>
        </p:nvSpPr>
        <p:spPr>
          <a:xfrm>
            <a:off x="4869081" y="4657725"/>
            <a:ext cx="3970117" cy="1554272"/>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US" baseline="30000" dirty="0" smtClean="0"/>
              <a:t>15</a:t>
            </a:r>
            <a:r>
              <a:rPr lang="en-US" dirty="0" smtClean="0"/>
              <a:t>N-enrichment </a:t>
            </a:r>
            <a:r>
              <a:rPr lang="en-US" dirty="0"/>
              <a:t>in </a:t>
            </a:r>
            <a:r>
              <a:rPr lang="en-US" dirty="0" smtClean="0"/>
              <a:t>the reef consumers increases with exposure to </a:t>
            </a:r>
            <a:r>
              <a:rPr lang="en-US" dirty="0"/>
              <a:t>runoff </a:t>
            </a:r>
            <a:endParaRPr lang="en-US" dirty="0" smtClean="0"/>
          </a:p>
          <a:p>
            <a:pPr marL="285750" indent="-285750">
              <a:spcAft>
                <a:spcPts val="600"/>
              </a:spcAft>
              <a:buFont typeface="Arial" panose="020B0604020202020204" pitchFamily="34" charset="0"/>
              <a:buChar char="•"/>
            </a:pPr>
            <a:r>
              <a:rPr lang="en-US" dirty="0" smtClean="0"/>
              <a:t>Terrestrial N may enter kelp forest food web via trophic intermediary</a:t>
            </a:r>
            <a:endParaRPr lang="en-US" dirty="0"/>
          </a:p>
        </p:txBody>
      </p:sp>
      <p:sp>
        <p:nvSpPr>
          <p:cNvPr id="11" name="TextBox 10"/>
          <p:cNvSpPr txBox="1"/>
          <p:nvPr/>
        </p:nvSpPr>
        <p:spPr>
          <a:xfrm>
            <a:off x="286987" y="4648200"/>
            <a:ext cx="3776062" cy="1831271"/>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US" dirty="0"/>
              <a:t>T</a:t>
            </a:r>
            <a:r>
              <a:rPr lang="en-US" dirty="0" smtClean="0"/>
              <a:t>errestrially-derived POM is </a:t>
            </a:r>
            <a:r>
              <a:rPr lang="en-US" dirty="0"/>
              <a:t>broadly distributed in nearshore </a:t>
            </a:r>
            <a:r>
              <a:rPr lang="en-US" dirty="0" smtClean="0"/>
              <a:t>sediments </a:t>
            </a:r>
          </a:p>
          <a:p>
            <a:pPr marL="285750" indent="-285750">
              <a:spcAft>
                <a:spcPts val="600"/>
              </a:spcAft>
              <a:buFont typeface="Arial" panose="020B0604020202020204" pitchFamily="34" charset="0"/>
              <a:buChar char="•"/>
            </a:pPr>
            <a:r>
              <a:rPr lang="en-US" dirty="0" smtClean="0"/>
              <a:t>Remineralization could provide </a:t>
            </a:r>
            <a:r>
              <a:rPr lang="en-US" dirty="0" smtClean="0"/>
              <a:t>a benthic source of N </a:t>
            </a:r>
            <a:r>
              <a:rPr lang="en-US" dirty="0" smtClean="0"/>
              <a:t>to nearshore producers </a:t>
            </a:r>
            <a:endParaRPr lang="en-US" dirty="0"/>
          </a:p>
        </p:txBody>
      </p:sp>
      <p:sp>
        <p:nvSpPr>
          <p:cNvPr id="4" name="TextBox 3"/>
          <p:cNvSpPr txBox="1"/>
          <p:nvPr/>
        </p:nvSpPr>
        <p:spPr>
          <a:xfrm>
            <a:off x="833318" y="2859717"/>
            <a:ext cx="631904" cy="400110"/>
          </a:xfrm>
          <a:prstGeom prst="rect">
            <a:avLst/>
          </a:prstGeom>
          <a:noFill/>
        </p:spPr>
        <p:txBody>
          <a:bodyPr wrap="none" rtlCol="0">
            <a:spAutoFit/>
          </a:bodyPr>
          <a:lstStyle/>
          <a:p>
            <a:r>
              <a:rPr lang="en-US" sz="1000" dirty="0" smtClean="0"/>
              <a:t>Stream </a:t>
            </a:r>
          </a:p>
          <a:p>
            <a:r>
              <a:rPr lang="en-US" sz="1000" dirty="0" smtClean="0"/>
              <a:t>POM</a:t>
            </a:r>
            <a:endParaRPr lang="en-US" sz="1000" dirty="0"/>
          </a:p>
        </p:txBody>
      </p:sp>
      <p:cxnSp>
        <p:nvCxnSpPr>
          <p:cNvPr id="6" name="Straight Arrow Connector 5"/>
          <p:cNvCxnSpPr>
            <a:stCxn id="4" idx="0"/>
          </p:cNvCxnSpPr>
          <p:nvPr/>
        </p:nvCxnSpPr>
        <p:spPr>
          <a:xfrm flipH="1" flipV="1">
            <a:off x="1019401" y="2595472"/>
            <a:ext cx="129869" cy="264245"/>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grpSp>
        <p:nvGrpSpPr>
          <p:cNvPr id="36" name="Group 35"/>
          <p:cNvGrpSpPr/>
          <p:nvPr/>
        </p:nvGrpSpPr>
        <p:grpSpPr>
          <a:xfrm>
            <a:off x="1341120" y="1745005"/>
            <a:ext cx="1507216" cy="246221"/>
            <a:chOff x="1295400" y="1143000"/>
            <a:chExt cx="1507216" cy="246221"/>
          </a:xfrm>
        </p:grpSpPr>
        <p:grpSp>
          <p:nvGrpSpPr>
            <p:cNvPr id="34" name="Group 33"/>
            <p:cNvGrpSpPr/>
            <p:nvPr/>
          </p:nvGrpSpPr>
          <p:grpSpPr>
            <a:xfrm>
              <a:off x="1295400" y="1143000"/>
              <a:ext cx="578633" cy="246221"/>
              <a:chOff x="1295400" y="1143000"/>
              <a:chExt cx="578633" cy="246221"/>
            </a:xfrm>
          </p:grpSpPr>
          <p:sp>
            <p:nvSpPr>
              <p:cNvPr id="17" name="Oval 16"/>
              <p:cNvSpPr/>
              <p:nvPr/>
            </p:nvSpPr>
            <p:spPr>
              <a:xfrm>
                <a:off x="1295400" y="1219200"/>
                <a:ext cx="91440" cy="91440"/>
              </a:xfrm>
              <a:prstGeom prst="ellipse">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p:cNvSpPr txBox="1"/>
              <p:nvPr/>
            </p:nvSpPr>
            <p:spPr>
              <a:xfrm>
                <a:off x="1333500" y="1143000"/>
                <a:ext cx="540533" cy="246221"/>
              </a:xfrm>
              <a:prstGeom prst="rect">
                <a:avLst/>
              </a:prstGeom>
              <a:noFill/>
            </p:spPr>
            <p:txBody>
              <a:bodyPr wrap="none" rtlCol="0">
                <a:spAutoFit/>
              </a:bodyPr>
              <a:lstStyle/>
              <a:p>
                <a:r>
                  <a:rPr lang="en-US" sz="1000" dirty="0" smtClean="0"/>
                  <a:t>March</a:t>
                </a:r>
                <a:endParaRPr lang="en-US" sz="1000" dirty="0"/>
              </a:p>
            </p:txBody>
          </p:sp>
        </p:grpSp>
        <p:grpSp>
          <p:nvGrpSpPr>
            <p:cNvPr id="35" name="Group 34"/>
            <p:cNvGrpSpPr/>
            <p:nvPr/>
          </p:nvGrpSpPr>
          <p:grpSpPr>
            <a:xfrm>
              <a:off x="2175018" y="1143000"/>
              <a:ext cx="627598" cy="246221"/>
              <a:chOff x="2175018" y="1143000"/>
              <a:chExt cx="627598" cy="246221"/>
            </a:xfrm>
          </p:grpSpPr>
          <p:sp>
            <p:nvSpPr>
              <p:cNvPr id="41" name="Oval 40"/>
              <p:cNvSpPr/>
              <p:nvPr/>
            </p:nvSpPr>
            <p:spPr>
              <a:xfrm>
                <a:off x="2175018" y="1214120"/>
                <a:ext cx="91440" cy="91440"/>
              </a:xfrm>
              <a:prstGeom prst="ellipse">
                <a:avLst/>
              </a:prstGeom>
              <a:solidFill>
                <a:schemeClr val="tx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Box 41"/>
              <p:cNvSpPr txBox="1"/>
              <p:nvPr/>
            </p:nvSpPr>
            <p:spPr>
              <a:xfrm>
                <a:off x="2222008" y="1143000"/>
                <a:ext cx="580608" cy="246221"/>
              </a:xfrm>
              <a:prstGeom prst="rect">
                <a:avLst/>
              </a:prstGeom>
              <a:noFill/>
            </p:spPr>
            <p:txBody>
              <a:bodyPr wrap="none" rtlCol="0">
                <a:spAutoFit/>
              </a:bodyPr>
              <a:lstStyle/>
              <a:p>
                <a:r>
                  <a:rPr lang="en-US" sz="1000" dirty="0" smtClean="0"/>
                  <a:t>August</a:t>
                </a:r>
                <a:endParaRPr lang="en-US" sz="1000" dirty="0"/>
              </a:p>
            </p:txBody>
          </p:sp>
        </p:grpSp>
      </p:grpSp>
      <p:sp>
        <p:nvSpPr>
          <p:cNvPr id="33" name="TextBox 32"/>
          <p:cNvSpPr txBox="1"/>
          <p:nvPr/>
        </p:nvSpPr>
        <p:spPr>
          <a:xfrm>
            <a:off x="2781300" y="3568884"/>
            <a:ext cx="609600" cy="400110"/>
          </a:xfrm>
          <a:prstGeom prst="rect">
            <a:avLst/>
          </a:prstGeom>
          <a:noFill/>
        </p:spPr>
        <p:txBody>
          <a:bodyPr wrap="square" rtlCol="0">
            <a:spAutoFit/>
          </a:bodyPr>
          <a:lstStyle/>
          <a:p>
            <a:r>
              <a:rPr lang="en-US" sz="1000" dirty="0" smtClean="0"/>
              <a:t>Marine alga</a:t>
            </a:r>
            <a:endParaRPr lang="en-US" sz="1000" dirty="0"/>
          </a:p>
        </p:txBody>
      </p:sp>
      <p:grpSp>
        <p:nvGrpSpPr>
          <p:cNvPr id="47" name="Group 46"/>
          <p:cNvGrpSpPr/>
          <p:nvPr/>
        </p:nvGrpSpPr>
        <p:grpSpPr>
          <a:xfrm>
            <a:off x="4205500" y="1868115"/>
            <a:ext cx="4828185" cy="2845914"/>
            <a:chOff x="4205500" y="1499631"/>
            <a:chExt cx="4828185" cy="2845914"/>
          </a:xfrm>
        </p:grpSpPr>
        <p:graphicFrame>
          <p:nvGraphicFramePr>
            <p:cNvPr id="9" name="Object 8"/>
            <p:cNvGraphicFramePr>
              <a:graphicFrameLocks noChangeAspect="1"/>
            </p:cNvGraphicFramePr>
            <p:nvPr>
              <p:extLst>
                <p:ext uri="{D42A27DB-BD31-4B8C-83A1-F6EECF244321}">
                  <p14:modId xmlns:p14="http://schemas.microsoft.com/office/powerpoint/2010/main" val="3957967693"/>
                </p:ext>
              </p:extLst>
            </p:nvPr>
          </p:nvGraphicFramePr>
          <p:xfrm>
            <a:off x="4205500" y="1499631"/>
            <a:ext cx="4828185" cy="2465059"/>
          </p:xfrm>
          <a:graphic>
            <a:graphicData uri="http://schemas.openxmlformats.org/presentationml/2006/ole">
              <mc:AlternateContent xmlns:mc="http://schemas.openxmlformats.org/markup-compatibility/2006">
                <mc:Choice xmlns:v="urn:schemas-microsoft-com:vml" Requires="v">
                  <p:oleObj spid="_x0000_s89139" name="SPW 10.0 Graph" r:id="rId6" imgW="6209640" imgH="2492640" progId="SigmaPlotGraphicObject.9">
                    <p:embed/>
                  </p:oleObj>
                </mc:Choice>
                <mc:Fallback>
                  <p:oleObj name="SPW 10.0 Graph" r:id="rId6" imgW="6209640" imgH="2492640" progId="SigmaPlotGraphicObject.9">
                    <p:embed/>
                    <p:pic>
                      <p:nvPicPr>
                        <p:cNvPr id="0" name=""/>
                        <p:cNvPicPr>
                          <a:picLocks noChangeAspect="1" noChangeArrowheads="1"/>
                        </p:cNvPicPr>
                        <p:nvPr/>
                      </p:nvPicPr>
                      <p:blipFill>
                        <a:blip r:embed="rId7"/>
                        <a:srcRect/>
                        <a:stretch>
                          <a:fillRect/>
                        </a:stretch>
                      </p:blipFill>
                      <p:spPr bwMode="auto">
                        <a:xfrm>
                          <a:off x="4205500" y="1499631"/>
                          <a:ext cx="4828185" cy="2465059"/>
                        </a:xfrm>
                        <a:prstGeom prst="rect">
                          <a:avLst/>
                        </a:prstGeom>
                        <a:noFill/>
                        <a:ln>
                          <a:noFill/>
                        </a:ln>
                      </p:spPr>
                    </p:pic>
                  </p:oleObj>
                </mc:Fallback>
              </mc:AlternateContent>
            </a:graphicData>
          </a:graphic>
        </p:graphicFrame>
        <p:grpSp>
          <p:nvGrpSpPr>
            <p:cNvPr id="44" name="Group 43"/>
            <p:cNvGrpSpPr/>
            <p:nvPr/>
          </p:nvGrpSpPr>
          <p:grpSpPr>
            <a:xfrm>
              <a:off x="4814540" y="3689841"/>
              <a:ext cx="4024660" cy="655704"/>
              <a:chOff x="4814540" y="3689841"/>
              <a:chExt cx="4024660" cy="655704"/>
            </a:xfrm>
          </p:grpSpPr>
          <p:cxnSp>
            <p:nvCxnSpPr>
              <p:cNvPr id="14" name="Straight Arrow Connector 13"/>
              <p:cNvCxnSpPr/>
              <p:nvPr/>
            </p:nvCxnSpPr>
            <p:spPr>
              <a:xfrm>
                <a:off x="5260929" y="3870895"/>
                <a:ext cx="986182" cy="0"/>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4814540" y="3689841"/>
                <a:ext cx="406623" cy="283902"/>
              </a:xfrm>
              <a:prstGeom prst="rect">
                <a:avLst/>
              </a:prstGeom>
              <a:noFill/>
            </p:spPr>
            <p:txBody>
              <a:bodyPr wrap="none" rtlCol="0">
                <a:spAutoFit/>
              </a:bodyPr>
              <a:lstStyle/>
              <a:p>
                <a:r>
                  <a:rPr lang="en-US" sz="1000" dirty="0" smtClean="0"/>
                  <a:t>low</a:t>
                </a:r>
                <a:endParaRPr lang="en-US" sz="1000" dirty="0"/>
              </a:p>
            </p:txBody>
          </p:sp>
          <p:sp>
            <p:nvSpPr>
              <p:cNvPr id="18" name="TextBox 17"/>
              <p:cNvSpPr txBox="1"/>
              <p:nvPr/>
            </p:nvSpPr>
            <p:spPr>
              <a:xfrm>
                <a:off x="6247111" y="3689841"/>
                <a:ext cx="458489" cy="283902"/>
              </a:xfrm>
              <a:prstGeom prst="rect">
                <a:avLst/>
              </a:prstGeom>
              <a:noFill/>
            </p:spPr>
            <p:txBody>
              <a:bodyPr wrap="none" rtlCol="0">
                <a:spAutoFit/>
              </a:bodyPr>
              <a:lstStyle/>
              <a:p>
                <a:r>
                  <a:rPr lang="en-US" sz="1000" dirty="0" smtClean="0"/>
                  <a:t>high</a:t>
                </a:r>
                <a:endParaRPr lang="en-US" sz="1000" dirty="0"/>
              </a:p>
            </p:txBody>
          </p:sp>
          <p:sp>
            <p:nvSpPr>
              <p:cNvPr id="19" name="TextBox 18"/>
              <p:cNvSpPr txBox="1"/>
              <p:nvPr/>
            </p:nvSpPr>
            <p:spPr>
              <a:xfrm>
                <a:off x="5844657" y="4026155"/>
                <a:ext cx="1549872" cy="319390"/>
              </a:xfrm>
              <a:prstGeom prst="rect">
                <a:avLst/>
              </a:prstGeom>
              <a:noFill/>
            </p:spPr>
            <p:txBody>
              <a:bodyPr wrap="none" rtlCol="0">
                <a:spAutoFit/>
              </a:bodyPr>
              <a:lstStyle/>
              <a:p>
                <a:r>
                  <a:rPr lang="en-US" sz="1200" dirty="0" smtClean="0"/>
                  <a:t>Exposure to runoff</a:t>
                </a:r>
                <a:endParaRPr lang="en-US" sz="1200" dirty="0"/>
              </a:p>
            </p:txBody>
          </p:sp>
          <p:cxnSp>
            <p:nvCxnSpPr>
              <p:cNvPr id="37" name="Straight Arrow Connector 36"/>
              <p:cNvCxnSpPr/>
              <p:nvPr/>
            </p:nvCxnSpPr>
            <p:spPr>
              <a:xfrm>
                <a:off x="7394529" y="3870895"/>
                <a:ext cx="986182" cy="0"/>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8" name="TextBox 37"/>
              <p:cNvSpPr txBox="1"/>
              <p:nvPr/>
            </p:nvSpPr>
            <p:spPr>
              <a:xfrm>
                <a:off x="6948141" y="3689841"/>
                <a:ext cx="406623" cy="283902"/>
              </a:xfrm>
              <a:prstGeom prst="rect">
                <a:avLst/>
              </a:prstGeom>
              <a:noFill/>
            </p:spPr>
            <p:txBody>
              <a:bodyPr wrap="none" rtlCol="0">
                <a:spAutoFit/>
              </a:bodyPr>
              <a:lstStyle/>
              <a:p>
                <a:r>
                  <a:rPr lang="en-US" sz="1000" dirty="0" smtClean="0"/>
                  <a:t>low</a:t>
                </a:r>
                <a:endParaRPr lang="en-US" sz="1000" dirty="0"/>
              </a:p>
            </p:txBody>
          </p:sp>
          <p:sp>
            <p:nvSpPr>
              <p:cNvPr id="39" name="TextBox 38"/>
              <p:cNvSpPr txBox="1"/>
              <p:nvPr/>
            </p:nvSpPr>
            <p:spPr>
              <a:xfrm>
                <a:off x="8380711" y="3689841"/>
                <a:ext cx="458489" cy="283902"/>
              </a:xfrm>
              <a:prstGeom prst="rect">
                <a:avLst/>
              </a:prstGeom>
              <a:noFill/>
            </p:spPr>
            <p:txBody>
              <a:bodyPr wrap="none" rtlCol="0">
                <a:spAutoFit/>
              </a:bodyPr>
              <a:lstStyle/>
              <a:p>
                <a:r>
                  <a:rPr lang="en-US" sz="1000" dirty="0" smtClean="0"/>
                  <a:t>high</a:t>
                </a:r>
                <a:endParaRPr lang="en-US" sz="1000" dirty="0"/>
              </a:p>
            </p:txBody>
          </p:sp>
        </p:grpSp>
        <p:sp>
          <p:nvSpPr>
            <p:cNvPr id="45" name="TextBox 44"/>
            <p:cNvSpPr txBox="1"/>
            <p:nvPr/>
          </p:nvSpPr>
          <p:spPr>
            <a:xfrm>
              <a:off x="4876800" y="1908291"/>
              <a:ext cx="1377300" cy="276999"/>
            </a:xfrm>
            <a:prstGeom prst="rect">
              <a:avLst/>
            </a:prstGeom>
            <a:solidFill>
              <a:schemeClr val="bg1"/>
            </a:solidFill>
          </p:spPr>
          <p:txBody>
            <a:bodyPr wrap="none" rtlCol="0">
              <a:spAutoFit/>
            </a:bodyPr>
            <a:lstStyle/>
            <a:p>
              <a:r>
                <a:rPr lang="en-US" sz="1200" dirty="0" smtClean="0"/>
                <a:t>Purple sea urchin</a:t>
              </a:r>
              <a:endParaRPr lang="en-US" sz="1200" dirty="0"/>
            </a:p>
          </p:txBody>
        </p:sp>
        <p:sp>
          <p:nvSpPr>
            <p:cNvPr id="46" name="TextBox 45"/>
            <p:cNvSpPr txBox="1"/>
            <p:nvPr/>
          </p:nvSpPr>
          <p:spPr>
            <a:xfrm>
              <a:off x="6922741" y="1892300"/>
              <a:ext cx="1414170" cy="276999"/>
            </a:xfrm>
            <a:prstGeom prst="rect">
              <a:avLst/>
            </a:prstGeom>
            <a:solidFill>
              <a:schemeClr val="bg1"/>
            </a:solidFill>
          </p:spPr>
          <p:txBody>
            <a:bodyPr wrap="none" rtlCol="0">
              <a:spAutoFit/>
            </a:bodyPr>
            <a:lstStyle/>
            <a:p>
              <a:r>
                <a:rPr lang="en-US" sz="1200" dirty="0" smtClean="0"/>
                <a:t>Ornate tube worm</a:t>
              </a:r>
              <a:endParaRPr lang="en-US" sz="1200" dirty="0"/>
            </a:p>
          </p:txBody>
        </p:sp>
      </p:grpSp>
    </p:spTree>
    <p:extLst>
      <p:ext uri="{BB962C8B-B14F-4D97-AF65-F5344CB8AC3E}">
        <p14:creationId xmlns:p14="http://schemas.microsoft.com/office/powerpoint/2010/main" val="25945993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14251</TotalTime>
  <Words>2303</Words>
  <Application>Microsoft Office PowerPoint</Application>
  <PresentationFormat>On-screen Show (4:3)</PresentationFormat>
  <Paragraphs>214</Paragraphs>
  <Slides>24</Slides>
  <Notes>18</Notes>
  <HiddenSlides>0</HiddenSlides>
  <MMClips>0</MMClips>
  <ScaleCrop>false</ScaleCrop>
  <HeadingPairs>
    <vt:vector size="6" baseType="variant">
      <vt:variant>
        <vt:lpstr>Theme</vt:lpstr>
      </vt:variant>
      <vt:variant>
        <vt:i4>1</vt:i4>
      </vt:variant>
      <vt:variant>
        <vt:lpstr>Embedded OLE Servers</vt:lpstr>
      </vt:variant>
      <vt:variant>
        <vt:i4>2</vt:i4>
      </vt:variant>
      <vt:variant>
        <vt:lpstr>Slide Titles</vt:lpstr>
      </vt:variant>
      <vt:variant>
        <vt:i4>24</vt:i4>
      </vt:variant>
    </vt:vector>
  </HeadingPairs>
  <TitlesOfParts>
    <vt:vector size="27" baseType="lpstr">
      <vt:lpstr>Default Design</vt:lpstr>
      <vt:lpstr>SPW 10.0 Graph</vt:lpstr>
      <vt:lpstr>SigmaPlot 10.0 Graph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Dan Reed</dc:creator>
  <cp:lastModifiedBy>Dan Reed</cp:lastModifiedBy>
  <cp:revision>480</cp:revision>
  <cp:lastPrinted>2015-10-02T18:49:02Z</cp:lastPrinted>
  <dcterms:created xsi:type="dcterms:W3CDTF">2003-05-26T15:52:37Z</dcterms:created>
  <dcterms:modified xsi:type="dcterms:W3CDTF">2015-10-19T21:31:48Z</dcterms:modified>
</cp:coreProperties>
</file>